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19"/>
  </p:notesMasterIdLst>
  <p:sldIdLst>
    <p:sldId id="256" r:id="rId2"/>
    <p:sldId id="389" r:id="rId3"/>
    <p:sldId id="390" r:id="rId4"/>
    <p:sldId id="402" r:id="rId5"/>
    <p:sldId id="403" r:id="rId6"/>
    <p:sldId id="392" r:id="rId7"/>
    <p:sldId id="394" r:id="rId8"/>
    <p:sldId id="406" r:id="rId9"/>
    <p:sldId id="407" r:id="rId10"/>
    <p:sldId id="393" r:id="rId11"/>
    <p:sldId id="395" r:id="rId12"/>
    <p:sldId id="398" r:id="rId13"/>
    <p:sldId id="288" r:id="rId14"/>
    <p:sldId id="404" r:id="rId15"/>
    <p:sldId id="397" r:id="rId16"/>
    <p:sldId id="401" r:id="rId17"/>
    <p:sldId id="387" r:id="rId18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911" autoAdjust="0"/>
    <p:restoredTop sz="92383" autoAdjust="0"/>
  </p:normalViewPr>
  <p:slideViewPr>
    <p:cSldViewPr>
      <p:cViewPr varScale="1">
        <p:scale>
          <a:sx n="69" d="100"/>
          <a:sy n="69" d="100"/>
        </p:scale>
        <p:origin x="7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0B50C-2F5E-4B07-8841-6EDD1381333C}" type="slidenum">
              <a:rPr lang="ru-RU"/>
              <a:pPr>
                <a:spcBef>
                  <a:spcPct val="0"/>
                </a:spcBef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68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9335026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382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540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988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991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34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05434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67616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250390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28696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8833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651298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68076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97150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564139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6030293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EDC7-8922-4DE1-9A91-20789990A4C8}" type="datetimeFigureOut">
              <a:rPr lang="ru-RU" smtClean="0"/>
              <a:pPr/>
              <a:t>20.02.2026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01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</p:sldLayoutIdLst>
  <p:transition spd="slow">
    <p:split orient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на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357431"/>
            <a:ext cx="60841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решением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16-ой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03 созыва Новоселовского сельского  совета    №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63/25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  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22.12.2025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«О бюджете муниципального образования  Новоселовское сельское поселение Симферопольского района Республики Крым на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годов». </a:t>
            </a:r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8496944" cy="1268760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kern="0" dirty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altLang="ru-RU" sz="2400" b="1" kern="0" dirty="0">
                <a:ln w="50800"/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0" y="3140968"/>
            <a:ext cx="3347864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Налоговым Кодексом РФ: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algn="ctr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единый сельскохозяйственный </a:t>
            </a:r>
          </a:p>
          <a:p>
            <a:pPr algn="ctr"/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налоги на имущество;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земельный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31493" y="3109565"/>
            <a:ext cx="2736304" cy="3645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Платежи, установленные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законодательством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доходы от использования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муниципального 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имущества;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прочие доходы от </a:t>
            </a:r>
          </a:p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компенсации затрат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300192" y="3140968"/>
            <a:ext cx="2838415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Поступления от других бюджетов:     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субвенции бюджетам бюджетной системы Российской Федерации;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дотации бюджетам бюджетной системы Российской Федерации;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субсидии бюджетам бюджетной системы Российской Федерации (межбюджетные субсидии);</a:t>
            </a:r>
          </a:p>
          <a:p>
            <a:pPr algn="ctr"/>
            <a:r>
              <a:rPr lang="ru-RU" altLang="ru-RU" sz="1600" b="1" i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1475656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38031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449999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" name="Organization Chart 10"/>
          <p:cNvGrpSpPr>
            <a:grpSpLocks/>
          </p:cNvGrpSpPr>
          <p:nvPr/>
        </p:nvGrpSpPr>
        <p:grpSpPr bwMode="auto">
          <a:xfrm>
            <a:off x="252344" y="1197323"/>
            <a:ext cx="8711841" cy="1471613"/>
            <a:chOff x="73" y="874"/>
            <a:chExt cx="4748" cy="927"/>
          </a:xfrm>
          <a:blipFill>
            <a:blip r:embed="rId2"/>
            <a:tile tx="0" ty="0" sx="100000" sy="100000" flip="none" algn="tl"/>
          </a:blipFill>
        </p:grpSpPr>
        <p:cxnSp>
          <p:nvCxnSpPr>
            <p:cNvPr id="10" name="_s8196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237" y="420"/>
              <a:ext cx="137" cy="167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1" name="_s8197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rot="16200000" flipV="1">
              <a:off x="2442" y="1214"/>
              <a:ext cx="147" cy="9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cxnSp>
          <p:nvCxnSpPr>
            <p:cNvPr id="12" name="_s8198"/>
            <p:cNvCxnSpPr>
              <a:cxnSpLocks noChangeShapeType="1"/>
            </p:cNvCxnSpPr>
            <p:nvPr/>
          </p:nvCxnSpPr>
          <p:spPr bwMode="auto">
            <a:xfrm rot="5400000" flipH="1" flipV="1">
              <a:off x="1583" y="465"/>
              <a:ext cx="137" cy="158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</p:spPr>
        </p:cxnSp>
        <p:sp>
          <p:nvSpPr>
            <p:cNvPr id="13" name="_s8199"/>
            <p:cNvSpPr>
              <a:spLocks noChangeArrowheads="1"/>
            </p:cNvSpPr>
            <p:nvPr/>
          </p:nvSpPr>
          <p:spPr bwMode="auto">
            <a:xfrm>
              <a:off x="151" y="874"/>
              <a:ext cx="4631" cy="3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Доходы бюджета Новоселовского сельского поселения</a:t>
              </a:r>
            </a:p>
          </p:txBody>
        </p:sp>
        <p:sp>
          <p:nvSpPr>
            <p:cNvPr id="14" name="_s8200"/>
            <p:cNvSpPr>
              <a:spLocks noChangeArrowheads="1"/>
            </p:cNvSpPr>
            <p:nvPr/>
          </p:nvSpPr>
          <p:spPr bwMode="auto">
            <a:xfrm>
              <a:off x="73" y="1327"/>
              <a:ext cx="1609" cy="45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15" name="_s8201"/>
            <p:cNvSpPr>
              <a:spLocks noChangeArrowheads="1"/>
            </p:cNvSpPr>
            <p:nvPr/>
          </p:nvSpPr>
          <p:spPr bwMode="auto">
            <a:xfrm>
              <a:off x="1760" y="1337"/>
              <a:ext cx="1609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6" name="_s8202"/>
            <p:cNvSpPr>
              <a:spLocks noChangeArrowheads="1"/>
            </p:cNvSpPr>
            <p:nvPr/>
          </p:nvSpPr>
          <p:spPr bwMode="auto">
            <a:xfrm>
              <a:off x="3467" y="1327"/>
              <a:ext cx="1354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</a:t>
            </a:r>
            <a:b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межбюджетных отношениях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124744"/>
            <a:ext cx="8496944" cy="110592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 i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alt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это взаимоотношения между публично-правовыми образованиями по вопросам регулирования бюджетных правоотношений, организации и осуществления </a:t>
            </a:r>
            <a:r>
              <a:rPr lang="ru-RU" altLang="ru-RU" sz="20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бюджетного процесса.</a:t>
            </a:r>
          </a:p>
          <a:p>
            <a:pPr>
              <a:lnSpc>
                <a:spcPct val="90000"/>
              </a:lnSpc>
            </a:pPr>
            <a:endParaRPr lang="ru-RU" altLang="ru-RU" sz="1600" kern="0" dirty="0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195736" y="2420888"/>
            <a:ext cx="4464496" cy="2376264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это средства,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предоставляемые одним бюджетом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</a:p>
          <a:p>
            <a:pPr algn="ctr"/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250825" y="23495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0" y="2420888"/>
            <a:ext cx="2017713" cy="21590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Дотации (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 лат. "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 – дар, пожертвование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6732588" y="2420938"/>
            <a:ext cx="2305050" cy="208756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предоставляются на определённые цели</a:t>
            </a: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1" y="4869160"/>
            <a:ext cx="3563888" cy="198883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 –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приходить на помощь) – предоставляются на финансирование "переданных" другим публично-правовым образованиям полномочий</a:t>
            </a: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5004048" y="4869160"/>
            <a:ext cx="3888432" cy="18288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 – поддержка) – предоставляются на условиях долевого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расходов других бюджетов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260648"/>
            <a:ext cx="914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 (руб.)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282843"/>
              </p:ext>
            </p:extLst>
          </p:nvPr>
        </p:nvGraphicFramePr>
        <p:xfrm>
          <a:off x="395536" y="1880240"/>
          <a:ext cx="7920880" cy="460357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02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90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02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9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8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/>
                        <a:t>Плановое значение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2000" b="1" i="1" u="none" strike="noStrike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9144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6 045 865,00</a:t>
                      </a:r>
                      <a:endParaRPr lang="ru-RU" sz="2000" b="0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6 619 253,00</a:t>
                      </a: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b="1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800" b="1" i="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8 293 842,00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17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6 045 865,00</a:t>
                      </a: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6 619 253,00</a:t>
                      </a:r>
                      <a: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8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293 842,00</a:t>
                      </a:r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0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, профицит (+)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8892480" cy="105717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502850"/>
              </p:ext>
            </p:extLst>
          </p:nvPr>
        </p:nvGraphicFramePr>
        <p:xfrm>
          <a:off x="467544" y="1057171"/>
          <a:ext cx="8496944" cy="590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11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120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 доходы, в том числе: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2824704,00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3014553,00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3219685,00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179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1475728,00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1602640,00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1727646,00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17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70819,00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74856,00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79122,00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17095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 на имущество физических лиц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459745,00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505720,00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556291,00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709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429912,00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446292,00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468607,00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38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2876">
                <a:tc>
                  <a:txBody>
                    <a:bodyPr/>
                    <a:lstStyle/>
                    <a:p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ДОХОДЫ ОТ ИСПОЛЬЗОВАНИЯ ИМУЩЕСТВА,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НАХОДЯЩЕГОСЯ В ГОСУДАРСТВЕННОЙ И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МУНИЦИПАЛЬНОЙ СОБСТВЕННОСТИ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381600,00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372900,00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375500,00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417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3221161,00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3604700,00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5074157,00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24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2988575,00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3346025,00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5074157,00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248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232586,00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258675,00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327522,00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76643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1500000,00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44179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6045865,00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661925300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8293842,00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612"/>
          </a:xfrm>
        </p:spPr>
        <p:txBody>
          <a:bodyPr/>
          <a:lstStyle/>
          <a:p>
            <a:pPr algn="ctr" eaLnBrk="1" hangingPunct="1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b="1" dirty="0"/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дефицита бюджета.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расходов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 Новоселовского сельского поселения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38" y="3795390"/>
            <a:ext cx="8858250" cy="35718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5" y="4429125"/>
            <a:ext cx="1000125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01 «Общегосударственные вопросы»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2438" y="4429125"/>
            <a:ext cx="928687" cy="928688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07 «Образование»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4429125"/>
            <a:ext cx="1000125" cy="9286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02 «Национальная оборона»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5" y="5429250"/>
            <a:ext cx="1285875" cy="7858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«Культура , кинематография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8875" y="4429125"/>
            <a:ext cx="1214438" cy="928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03 «Национальная безопасность и правоохранительная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0188" y="5429250"/>
            <a:ext cx="1071562" cy="7858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09 «Здравоохранение»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3" y="4429125"/>
            <a:ext cx="1000125" cy="928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04 «Национальная экономика»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6563" y="4429125"/>
            <a:ext cx="1071562" cy="9286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 «Охрана окружающей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5429250"/>
            <a:ext cx="1214437" cy="785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 «Социальная политика»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88" y="4429125"/>
            <a:ext cx="1071562" cy="928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</a:rPr>
              <a:t>05 «</a:t>
            </a:r>
            <a:r>
              <a:rPr lang="ru-RU" sz="1000" dirty="0">
                <a:solidFill>
                  <a:schemeClr val="tx1"/>
                </a:solidFill>
              </a:rPr>
              <a:t>Жилищно-коммунальное</a:t>
            </a:r>
            <a:r>
              <a:rPr lang="ru-RU" sz="1050" dirty="0">
                <a:solidFill>
                  <a:schemeClr val="tx1"/>
                </a:solidFill>
              </a:rPr>
              <a:t> хозяйство»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63" y="5429250"/>
            <a:ext cx="1143000" cy="785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/>
                </a:solidFill>
              </a:rPr>
              <a:t>11 «Физическая культура»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0" y="5429250"/>
            <a:ext cx="1143000" cy="78581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 «Средства массовой информации»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7938" y="5429250"/>
            <a:ext cx="1357312" cy="1214438"/>
          </a:xfrm>
          <a:prstGeom prst="roundRect">
            <a:avLst/>
          </a:prstGeom>
          <a:solidFill>
            <a:srgbClr val="ED1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13 «Обслуживание государственного и муниципального долга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688" y="5429250"/>
            <a:ext cx="1214437" cy="1214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C00000"/>
                </a:solidFill>
              </a:rPr>
              <a:t>14 «межбюджетные трансферты общего характера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8108951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718026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7515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4987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679576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8940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08512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08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51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108325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535363" y="4822825"/>
            <a:ext cx="1214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4679950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323932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6038057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41233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Новоселовского сельского поселения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плановый период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годов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20009"/>
              </p:ext>
            </p:extLst>
          </p:nvPr>
        </p:nvGraphicFramePr>
        <p:xfrm>
          <a:off x="395536" y="1844823"/>
          <a:ext cx="8568952" cy="3716367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3717482,00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3722482,00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3725482,00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231866,00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257955,00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326802,00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2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1144710,00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1466874,55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2850205,00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7450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951807,00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1012927,00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1068037,00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3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Условно-утвержденные расходы</a:t>
                      </a: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159014,45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323316,00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2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РАСХОДОВ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6045865,00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6619253,00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8293842,00</a:t>
                      </a:r>
                      <a:endParaRPr lang="ru-RU" sz="1800" b="1" i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37" y="-10723"/>
            <a:ext cx="903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 algn="ctr"/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на плановый период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(руб.)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542801"/>
              </p:ext>
            </p:extLst>
          </p:nvPr>
        </p:nvGraphicFramePr>
        <p:xfrm>
          <a:off x="467544" y="1097272"/>
          <a:ext cx="7992888" cy="5758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51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6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51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755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 программы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2028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97803">
                <a:tc>
                  <a:txBody>
                    <a:bodyPr/>
                    <a:lstStyle/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местного самоуправления</a:t>
                      </a:r>
                    </a:p>
                    <a:p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администрации Новоселовского сельского поселения Симферопольского района Республики Крым на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и  на плановый период 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2027</a:t>
                      </a:r>
                      <a:r>
                        <a:rPr lang="ru-RU" sz="16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2028</a:t>
                      </a:r>
                      <a:r>
                        <a:rPr lang="ru-RU" sz="16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годов»</a:t>
                      </a: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3717482,00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3722482,00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3725482,00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9780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«Содержание имущества, находящегося в собственности муниципального образования Новоселовское сельское поселение Симферопольского района Республики Крым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2026 год и на плановый период 2027 и 2028 годов»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165000,00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168000,00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2392510"/>
                  </a:ext>
                </a:extLst>
              </a:tr>
              <a:tr h="1160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Муниципальная программа «Развитие сферы культуры в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Новоселовском сельском поселении Симферопольского</a:t>
                      </a:r>
                      <a: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района Республики Крым на </a:t>
                      </a: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и на плановый период </a:t>
                      </a: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2027 и 2028 годов</a:t>
                      </a: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951807,00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1012927,00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1068037,00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60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Благоустройство территории Новоселовского сельского поселения Симферопольского района Республики Крым на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2026</a:t>
                      </a:r>
                      <a:r>
                        <a:rPr lang="ru-RU" sz="1600" b="1" i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 и на плановый период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2027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 </a:t>
                      </a:r>
                      <a:r>
                        <a:rPr lang="ru-RU" sz="1600" b="1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2028</a:t>
                      </a:r>
                      <a:r>
                        <a:rPr lang="ru-RU" sz="1600" b="1" i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годов»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1144710,00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1466874,55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2850205,00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544616"/>
          </a:xfrm>
        </p:spPr>
        <p:txBody>
          <a:bodyPr>
            <a:normAutofit fontScale="85000" lnSpcReduction="20000"/>
          </a:bodyPr>
          <a:lstStyle/>
          <a:p>
            <a:pPr marL="137160" indent="0" algn="ctr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граждан»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администрацией Новоселовского сельского поселения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 Республика Крым, Симферопольский р-он, с. Новоселовка, ул. Комсомольская, 26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Телефоны: +7(3652) 334-410</a:t>
            </a:r>
          </a:p>
          <a:p>
            <a:pPr marL="13716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en-US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novoselovka2009@mail.ru</a:t>
            </a: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сетевом издании официальный сайт Новоселовского сельского поселения </a:t>
            </a:r>
            <a:r>
              <a:rPr lang="ru-RU" sz="23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Новоселовка_адм.рф</a:t>
            </a:r>
            <a:r>
              <a:rPr lang="ru-RU" sz="23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.; на портале Правительства</a:t>
            </a:r>
            <a:r>
              <a:rPr lang="ru-RU" sz="2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3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Крым, на странице Симферопольского района simfmo.rk.gov.ru, в разделе «Муниципальные образования Симферопольского района», подраздел</a:t>
            </a:r>
            <a:r>
              <a:rPr lang="ru-RU" sz="26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«Новоселовское сельское поселение</a:t>
            </a:r>
            <a:r>
              <a:rPr lang="ru-RU" sz="2400" b="0" i="1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размещен на  Официальном сайте  администрации Новоселовского сельского поселения в отдельной рубрике «Бюджет для граждан»</a:t>
            </a:r>
          </a:p>
          <a:p>
            <a:pPr algn="ctr"/>
            <a:endParaRPr lang="ru-RU" sz="2400" b="1" i="1" dirty="0"/>
          </a:p>
          <a:p>
            <a:pPr marL="137160" indent="0" algn="ctr">
              <a:buNone/>
            </a:pPr>
            <a:r>
              <a:rPr lang="ru-RU" sz="2400" b="1" i="1" dirty="0"/>
              <a:t>	</a:t>
            </a:r>
          </a:p>
          <a:p>
            <a:pPr marL="137160" indent="0" algn="ctr">
              <a:buNone/>
            </a:pPr>
            <a:endParaRPr lang="ru-RU" sz="1800" i="1" dirty="0"/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716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Уважаемые жители        Новоселовского сельского поселения!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964488" cy="5373216"/>
          </a:xfrm>
        </p:spPr>
        <p:txBody>
          <a:bodyPr>
            <a:normAutofit fontScale="77500" lnSpcReduction="20000"/>
          </a:bodyPr>
          <a:lstStyle/>
          <a:p>
            <a:pPr indent="357188" algn="just"/>
            <a:endParaRPr lang="ru-RU" sz="9600" i="1" dirty="0">
              <a:solidFill>
                <a:schemeClr val="tx1">
                  <a:lumMod val="95000"/>
                </a:schemeClr>
              </a:solidFill>
            </a:endParaRPr>
          </a:p>
          <a:p>
            <a:pPr indent="357188" algn="ctr"/>
            <a:r>
              <a:rPr lang="ru-RU" sz="96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300" b="1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sz="7300" b="1" i="1" dirty="0">
                <a:solidFill>
                  <a:schemeClr val="tx1">
                    <a:lumMod val="95000"/>
                  </a:schemeClr>
                </a:solidFill>
              </a:rPr>
              <a:t>»  </a:t>
            </a:r>
          </a:p>
          <a:p>
            <a:pPr indent="357188" algn="just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инструментов, который призван обеспечить прозрачность и открытость бюджетного процесса для граждан. Он создан для привлечения жителей, не обладающих специальными знаниями в сфере бюджетного законодательства, к участию в обсуждении вопросов формирования бюджета и его исполнения. Информация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поселения. </a:t>
            </a:r>
          </a:p>
          <a:p>
            <a:pPr indent="357188" algn="just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представление бюджета и бюджетного процесса в понятной для жителей форме, повысит уровень общественного участия граждан в жизни Новоселовского  сельского поселения.</a:t>
            </a:r>
          </a:p>
          <a:p>
            <a:pPr indent="357188" algn="r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Новоселовского сельского совета-</a:t>
            </a:r>
          </a:p>
          <a:p>
            <a:pPr indent="357188" algn="r"/>
            <a:r>
              <a:rPr lang="ru-RU" i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администрации Новоселовского сельского поселения </a:t>
            </a:r>
          </a:p>
          <a:p>
            <a:pPr indent="357188" algn="r"/>
            <a:r>
              <a:rPr lang="ru-RU" i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В.И.Воловидник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 fontScale="25000" lnSpcReduction="20000"/>
          </a:bodyPr>
          <a:lstStyle/>
          <a:p>
            <a:endParaRPr lang="ru-RU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i="1" u="sng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9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</a:p>
          <a:p>
            <a:pPr>
              <a:lnSpc>
                <a:spcPct val="120000"/>
              </a:lnSpc>
            </a:pPr>
            <a:r>
              <a:rPr lang="x-none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публично-правовое образование имеет свой БЮДЖЕТ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 -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 –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краевой, республиканские бюджеты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20000"/>
              </a:lnSpc>
            </a:pP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районы, городские округа, городские и сельские поселения – </a:t>
            </a:r>
            <a:r>
              <a:rPr lang="ru-RU" sz="9600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r>
              <a:rPr lang="ru-RU" sz="9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11229"/>
          <a:stretch>
            <a:fillRect/>
          </a:stretch>
        </p:blipFill>
        <p:spPr bwMode="auto">
          <a:xfrm>
            <a:off x="0" y="981075"/>
            <a:ext cx="3889375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проекта бюджета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1714488"/>
            <a:ext cx="8929718" cy="1071570"/>
          </a:xfrm>
          <a:prstGeom prst="round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 Новоселовского сельского поселения основывается на: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877" y="3393281"/>
            <a:ext cx="2714644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Прогнозе социально – экономического развития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3429000"/>
            <a:ext cx="2786082" cy="3000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налоговой 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388" y="3429000"/>
            <a:ext cx="2500330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программах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2857496"/>
            <a:ext cx="2643206" cy="42862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454846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644"/>
            <a:ext cx="936104" cy="12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264275"/>
          </a:xfrm>
        </p:spPr>
        <p:txBody>
          <a:bodyPr/>
          <a:lstStyle/>
          <a:p>
            <a:endParaRPr lang="ru-RU" altLang="ru-RU" sz="1600" dirty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политики:</a:t>
            </a:r>
          </a:p>
          <a:p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местного бюджета; 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инвестиционной активности хозяйствующих субъектов, осуществляющих деятельность на территории Новоселовского сельского поселения;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управления муниципальными финансами, эффективности расходования бюджетных средств;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доходной части консолидированного бюджета Новоселовского сельского поселения; 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упорядочение существующих налоговых льгот путем отмены неэффективных льгот; предоставление налоговых   льгот,  носящих  ограниченный во времени характер;</a:t>
            </a:r>
          </a:p>
          <a:p>
            <a:pPr algn="just"/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и распоряжения муниципальным имуществом, увеличение доходов от его использования; </a:t>
            </a:r>
          </a:p>
        </p:txBody>
      </p:sp>
    </p:spTree>
    <p:extLst>
      <p:ext uri="{BB962C8B-B14F-4D97-AF65-F5344CB8AC3E}">
        <p14:creationId xmlns:p14="http://schemas.microsoft.com/office/powerpoint/2010/main" val="1595750491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861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707904" y="-243408"/>
            <a:ext cx="5436096" cy="74614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600" b="1" i="1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поступающие в бюджет поселения денежные средства.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выплачиваемые из бюджета поселения денежные средства.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1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расходов над доходами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об источниках покрытия дефицита: использовать имеющиеся остатки, взять в долг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(кредит).</a:t>
            </a:r>
            <a:r>
              <a:rPr kumimoji="0" lang="ru-RU" sz="9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доходов над расходами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как использовать: накапливать резервы, остатки, погашать долг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964488" cy="17008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96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Бюджетный процесс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законодательно </a:t>
            </a:r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3635375" y="3068638"/>
            <a:ext cx="2519363" cy="1512887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Бюджетный</a:t>
            </a:r>
          </a:p>
          <a:p>
            <a:pPr algn="ctr" eaLnBrk="1" hangingPunct="1"/>
            <a:r>
              <a:rPr lang="ru-RU" altLang="ru-RU" sz="2400" b="1" dirty="0"/>
              <a:t>процесс</a:t>
            </a: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755650" y="2133600"/>
            <a:ext cx="273685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Утверждение </a:t>
            </a:r>
          </a:p>
          <a:p>
            <a:pPr algn="ctr" eaLnBrk="1" hangingPunct="1"/>
            <a:r>
              <a:rPr lang="ru-RU" altLang="ru-RU" b="1" dirty="0"/>
              <a:t>отчёта об исполнении</a:t>
            </a:r>
          </a:p>
          <a:p>
            <a:pPr algn="ctr" eaLnBrk="1" hangingPunct="1"/>
            <a:r>
              <a:rPr lang="ru-RU" altLang="ru-RU" b="1" dirty="0"/>
              <a:t> бюджета </a:t>
            </a:r>
          </a:p>
          <a:p>
            <a:pPr algn="ctr" eaLnBrk="1" hangingPunct="1"/>
            <a:r>
              <a:rPr lang="ru-RU" altLang="ru-RU" b="1" dirty="0"/>
              <a:t>предыдущего года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71550" y="4005263"/>
            <a:ext cx="2665413" cy="15113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Формирование</a:t>
            </a:r>
          </a:p>
          <a:p>
            <a:pPr algn="ctr" eaLnBrk="1" hangingPunct="1"/>
            <a:r>
              <a:rPr lang="ru-RU" altLang="ru-RU" b="1" dirty="0"/>
              <a:t>отчёта об исполнении</a:t>
            </a:r>
          </a:p>
          <a:p>
            <a:pPr algn="ctr" eaLnBrk="1" hangingPunct="1"/>
            <a:r>
              <a:rPr lang="ru-RU" altLang="ru-RU" b="1" dirty="0"/>
              <a:t>бюджета </a:t>
            </a:r>
          </a:p>
          <a:p>
            <a:pPr algn="ctr" eaLnBrk="1" hangingPunct="1"/>
            <a:r>
              <a:rPr lang="ru-RU" altLang="ru-RU" b="1" dirty="0"/>
              <a:t>предыдущего года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563938" y="4941888"/>
            <a:ext cx="29527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Исполнение </a:t>
            </a:r>
          </a:p>
          <a:p>
            <a:pPr algn="ctr" eaLnBrk="1" hangingPunct="1"/>
            <a:r>
              <a:rPr lang="ru-RU" altLang="ru-RU" b="1" dirty="0"/>
              <a:t>бюджета </a:t>
            </a:r>
          </a:p>
          <a:p>
            <a:pPr algn="ctr" eaLnBrk="1" hangingPunct="1"/>
            <a:r>
              <a:rPr lang="ru-RU" altLang="ru-RU" b="1" dirty="0"/>
              <a:t>в текущем году</a:t>
            </a:r>
          </a:p>
        </p:txBody>
      </p:sp>
      <p:sp>
        <p:nvSpPr>
          <p:cNvPr id="7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Утверждение </a:t>
            </a:r>
          </a:p>
          <a:p>
            <a:pPr algn="ctr" eaLnBrk="1" hangingPunct="1"/>
            <a:r>
              <a:rPr lang="ru-RU" altLang="ru-RU" b="1" dirty="0"/>
              <a:t>бюджета</a:t>
            </a:r>
          </a:p>
          <a:p>
            <a:pPr algn="ctr" eaLnBrk="1" hangingPunct="1"/>
            <a:r>
              <a:rPr lang="ru-RU" altLang="ru-RU" b="1" dirty="0"/>
              <a:t>очередного года</a:t>
            </a: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6227763" y="2276475"/>
            <a:ext cx="2447925" cy="1439863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Рассмотрение</a:t>
            </a:r>
          </a:p>
          <a:p>
            <a:pPr algn="ctr" eaLnBrk="1" hangingPunct="1"/>
            <a:r>
              <a:rPr lang="ru-RU" altLang="ru-RU" b="1" dirty="0"/>
              <a:t>проекта бюджета</a:t>
            </a:r>
          </a:p>
          <a:p>
            <a:pPr algn="ctr" eaLnBrk="1" hangingPunct="1"/>
            <a:r>
              <a:rPr lang="ru-RU" altLang="ru-RU" b="1" dirty="0"/>
              <a:t>очередного года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419475" y="1557338"/>
            <a:ext cx="27368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Составление </a:t>
            </a:r>
          </a:p>
          <a:p>
            <a:pPr algn="ctr" eaLnBrk="1" hangingPunct="1"/>
            <a:r>
              <a:rPr lang="ru-RU" altLang="ru-RU" b="1" dirty="0"/>
              <a:t>проекта бюджета</a:t>
            </a:r>
          </a:p>
          <a:p>
            <a:pPr algn="ctr" eaLnBrk="1" hangingPunct="1"/>
            <a:r>
              <a:rPr lang="ru-RU" altLang="ru-RU" b="1" dirty="0"/>
              <a:t> очередного года</a:t>
            </a: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419475" y="32131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7879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6084888" y="33575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3419475" y="407670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859338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8604250" y="3284538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 rot="21000000">
            <a:off x="2700338" y="177323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 rot="1200000">
            <a:off x="6227763" y="1916113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16200000">
            <a:off x="215106" y="3680620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728" y="176213"/>
            <a:ext cx="7099697" cy="132715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 И ГРАЖДАНИН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4982" y="1690688"/>
            <a:ext cx="2818210" cy="2760662"/>
          </a:xfrm>
        </p:spPr>
        <p:txBody>
          <a:bodyPr rtlCol="0">
            <a:normAutofit fontScale="925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как 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</a:t>
            </a:r>
            <a:r>
              <a:rPr lang="ru-RU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0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формировать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доход бюджета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5464969" y="1612901"/>
            <a:ext cx="278725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 как </a:t>
            </a:r>
            <a:r>
              <a:rPr lang="ru-RU" alt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получатель социальных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pPr eaLnBrk="1" hangingPunct="1"/>
            <a:endParaRPr lang="ru-RU" altLang="ru-RU" sz="2400" b="1" dirty="0">
              <a:latin typeface="Arial" charset="0"/>
            </a:endParaRPr>
          </a:p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получает социальные гарантии – расходную часть бюджета (образование, культура, социальные льготы и другие направления социальной гарантии населению</a:t>
            </a:r>
            <a:r>
              <a:rPr lang="ru-RU" altLang="ru-RU" sz="2400" b="1" dirty="0">
                <a:latin typeface="Arial" charset="0"/>
              </a:rPr>
              <a:t>)</a:t>
            </a:r>
            <a:endParaRPr lang="ru-RU" altLang="ru-RU" sz="2400" dirty="0">
              <a:latin typeface="Arial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537223" y="2687639"/>
            <a:ext cx="692944" cy="339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6410325" y="2776539"/>
            <a:ext cx="694135" cy="338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7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398" y="4059239"/>
            <a:ext cx="344924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287" y="809626"/>
            <a:ext cx="7100888" cy="1325563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ПУБЛИЧНЫЕ СЛУШАНИЯ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ПО ПРОЕКТУ БЮДЖЕТА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985" y="3935413"/>
            <a:ext cx="7960519" cy="2451100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населения в осуществлении местного самоуправления, это средства развития местной демократии, способ привлечения граждан к осуществлению вопросов, находящихся в компетенции муниципальной власти.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преследует цели обеспечения гласности при подготовке и принятии доходов, информирования населения о предполагаемых решениях ОМС. Кроме того, публичные слушания позволяют выявить общественное мнение по проектам муниципальных правовых актов, служат цели выработки предложений и рекомендаций граждан.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4" y="147639"/>
            <a:ext cx="2499122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4511</TotalTime>
  <Words>1297</Words>
  <Application>Microsoft Office PowerPoint</Application>
  <PresentationFormat>Экран (4:3)</PresentationFormat>
  <Paragraphs>296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Trebuchet MS</vt:lpstr>
      <vt:lpstr>Wingdings</vt:lpstr>
      <vt:lpstr>Wingdings 2</vt:lpstr>
      <vt:lpstr>Wingdings 3</vt:lpstr>
      <vt:lpstr>Аспект</vt:lpstr>
      <vt:lpstr>Презентация PowerPoint</vt:lpstr>
      <vt:lpstr>Уважаемые жители        Новоселовского сельского поселения!</vt:lpstr>
      <vt:lpstr>Презентация PowerPoint</vt:lpstr>
      <vt:lpstr>На чем основано составление проекта бюджета</vt:lpstr>
      <vt:lpstr>Презентация PowerPoint</vt:lpstr>
      <vt:lpstr>Презентация PowerPoint</vt:lpstr>
      <vt:lpstr>Презентация PowerPoint</vt:lpstr>
      <vt:lpstr>БЮДЖЕТ И ГРАЖДАНИН</vt:lpstr>
      <vt:lpstr>ПУБЛИЧНЫЕ СЛУШАНИЯ  ПО ПРОЕКТУ БЮДЖЕТА</vt:lpstr>
      <vt:lpstr>Презентация PowerPoint</vt:lpstr>
      <vt:lpstr>Презентация PowerPoint</vt:lpstr>
      <vt:lpstr>Презентация PowerPoint</vt:lpstr>
      <vt:lpstr>доходная часть бюджета   руб.</vt:lpstr>
      <vt:lpstr>Расходы бюджета</vt:lpstr>
      <vt:lpstr>Презентация PowerPoint</vt:lpstr>
      <vt:lpstr>Презентация PowerPoint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user</cp:lastModifiedBy>
  <cp:revision>581</cp:revision>
  <cp:lastPrinted>2014-12-09T07:54:47Z</cp:lastPrinted>
  <dcterms:created xsi:type="dcterms:W3CDTF">2014-11-13T03:58:22Z</dcterms:created>
  <dcterms:modified xsi:type="dcterms:W3CDTF">2026-02-20T10:51:08Z</dcterms:modified>
</cp:coreProperties>
</file>