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1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11B"/>
    <a:srgbClr val="4F54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23" autoAdjust="0"/>
  </p:normalViewPr>
  <p:slideViewPr>
    <p:cSldViewPr>
      <p:cViewPr varScale="1">
        <p:scale>
          <a:sx n="68" d="100"/>
          <a:sy n="68" d="100"/>
        </p:scale>
        <p:origin x="5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Доходы всего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5058348217719413E-2"/>
                  <c:y val="-0.309835613503261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03A-4E0C-B909-21B9247EE980}"/>
                </c:ext>
                <c:ext xmlns:c15="http://schemas.microsoft.com/office/drawing/2012/chart" uri="{CE6537A1-D6FC-4f65-9D91-7224C49458BB}">
                  <c15:layout>
                    <c:manualLayout>
                      <c:w val="0.2815125242494424"/>
                      <c:h val="0.20055708095925848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9.8937111188409463E-2"/>
                  <c:y val="-0.236801344099649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03A-4E0C-B909-21B9247EE980}"/>
                </c:ext>
                <c:ext xmlns:c15="http://schemas.microsoft.com/office/drawing/2012/chart" uri="{CE6537A1-D6FC-4f65-9D91-7224C49458BB}">
                  <c15:layout>
                    <c:manualLayout>
                      <c:w val="0.29246777067505314"/>
                      <c:h val="0.20055708095925848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0.00</c:formatCode>
                <c:ptCount val="2"/>
                <c:pt idx="0">
                  <c:v>5011311</c:v>
                </c:pt>
                <c:pt idx="1">
                  <c:v>5254734.99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03A-4E0C-B909-21B9247EE98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296185448"/>
        <c:axId val="233759464"/>
        <c:axId val="0"/>
      </c:bar3DChart>
      <c:catAx>
        <c:axId val="2961854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33759464"/>
        <c:crosses val="autoZero"/>
        <c:auto val="1"/>
        <c:lblAlgn val="ctr"/>
        <c:lblOffset val="100"/>
        <c:noMultiLvlLbl val="0"/>
      </c:catAx>
      <c:valAx>
        <c:axId val="233759464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one"/>
        <c:crossAx val="2961854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449416640177044E-2"/>
          <c:y val="0.37852059647693476"/>
          <c:w val="0.86449834587174301"/>
          <c:h val="0.534585354713673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1733033.72</c:v>
                </c:pt>
                <c:pt idx="1">
                  <c:v>443188.1</c:v>
                </c:pt>
                <c:pt idx="2">
                  <c:v>3078513.17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F80-4F0E-98F5-59CB8A8B885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6.2582963950599868E-2"/>
          <c:y val="4.5485378167857859E-2"/>
          <c:w val="0.82451003833712522"/>
          <c:h val="0.25937032128705306"/>
        </c:manualLayout>
      </c:layout>
      <c:overlay val="0"/>
      <c:txPr>
        <a:bodyPr/>
        <a:lstStyle/>
        <a:p>
          <a:pPr>
            <a:defRPr b="1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416666666666666E-2"/>
                  <c:y val="-0.27500000000000002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67C-4CE1-88E9-F363C7FCFED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5416666666666589E-2"/>
                  <c:y val="-0.19062500000000004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67C-4CE1-88E9-F363C7FCFED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5314319.59</c:v>
                </c:pt>
                <c:pt idx="1">
                  <c:v>5314319.59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67C-4CE1-88E9-F363C7FCFED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gapDepth val="95"/>
        <c:shape val="cylinder"/>
        <c:axId val="296519680"/>
        <c:axId val="296543616"/>
        <c:axId val="0"/>
      </c:bar3DChart>
      <c:catAx>
        <c:axId val="2965196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2000" b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296543616"/>
        <c:crosses val="autoZero"/>
        <c:auto val="1"/>
        <c:lblAlgn val="ctr"/>
        <c:lblOffset val="100"/>
        <c:noMultiLvlLbl val="0"/>
      </c:catAx>
      <c:valAx>
        <c:axId val="2965436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296519680"/>
        <c:crosses val="autoZero"/>
        <c:crossBetween val="between"/>
      </c:valAx>
    </c:plotArea>
    <c:legend>
      <c:legendPos val="t"/>
      <c:legendEntry>
        <c:idx val="0"/>
        <c:txPr>
          <a:bodyPr/>
          <a:lstStyle/>
          <a:p>
            <a:pPr>
              <a:defRPr sz="2800" b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/>
      <c:overlay val="0"/>
      <c:txPr>
        <a:bodyPr/>
        <a:lstStyle/>
        <a:p>
          <a:pPr>
            <a:defRPr sz="2800" b="1">
              <a:solidFill>
                <a:schemeClr val="accent5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0.66149</cdr:x>
      <cdr:y>0.17719</cdr:y>
    </cdr:from>
    <cdr:to>
      <cdr:x>0.81505</cdr:x>
      <cdr:y>0.31893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032448" y="720080"/>
          <a:ext cx="936104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rPr>
            <a:t>100,0</a:t>
          </a:r>
          <a:r>
            <a:rPr lang="ru-RU" sz="2400" b="1" dirty="0" smtClean="0">
              <a:solidFill>
                <a:schemeClr val="accent6">
                  <a:lumMod val="75000"/>
                </a:schemeClr>
              </a:solidFill>
            </a:rPr>
            <a:t>%</a:t>
          </a:r>
          <a:endParaRPr lang="ru-RU" sz="2400" b="1" dirty="0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23.04.2025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085184"/>
            <a:ext cx="8424936" cy="1584176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Отчет об исполнении  бюджета Новоселовского сельского поселения Симферопольского  района за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122" name="AutoShape 2" descr="https://lucidgypsy.files.wordpress.com/2013/12/sky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4919008"/>
            <a:ext cx="83164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Новоселовского сельского поселения</a:t>
            </a:r>
          </a:p>
          <a:p>
            <a:r>
              <a:rPr lang="ru-RU" sz="20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сетевом издании "Официальный сайт Новоселовского сельского поселения Симферопольского района Республики Крым" ЭЛ № ФС 77-87713 от 12.07.2024 (</a:t>
            </a:r>
            <a:r>
              <a:rPr lang="ru-RU" sz="2000" b="1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новоселовка-адм.рф</a:t>
            </a:r>
            <a:r>
              <a:rPr lang="ru-RU" sz="2000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Адрес</a:t>
            </a:r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: 297550, Республика Крым, Симферопольский район,                        с. Новоселовка, ул. Комсомольская,26</a:t>
            </a:r>
          </a:p>
          <a:p>
            <a:r>
              <a:rPr lang="ru-RU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E-mail: </a:t>
            </a:r>
            <a:r>
              <a:rPr lang="en-US" sz="20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novoselovka2009@mail.ru</a:t>
            </a:r>
            <a:endParaRPr lang="ru-RU" sz="2000" b="1" dirty="0" smtClean="0">
              <a:solidFill>
                <a:schemeClr val="accent2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755576" y="188640"/>
            <a:ext cx="7488832" cy="175432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altLang="ru-RU" sz="3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Уважаемые жители Новоселовского сельского поселения!</a:t>
            </a:r>
            <a:endParaRPr lang="ru-RU" sz="3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44824"/>
            <a:ext cx="871296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accent3">
                    <a:lumMod val="50000"/>
                  </a:schemeClr>
                </a:solidFill>
              </a:rPr>
              <a:t>       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Представляем Вашему вниманию Отчет об исполнении  бюджета </a:t>
            </a:r>
            <a:r>
              <a:rPr lang="ru-RU" altLang="ru-RU" sz="2800" b="1" dirty="0">
                <a:ln w="11430"/>
                <a:solidFill>
                  <a:srgbClr val="34411B"/>
                </a:solidFill>
                <a:latin typeface="Times New Roman" pitchFamily="18" charset="0"/>
                <a:cs typeface="Times New Roman" pitchFamily="18" charset="0"/>
              </a:rPr>
              <a:t>Новоселовского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сельского поселения Симферопольского района за 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год.</a:t>
            </a:r>
          </a:p>
          <a:p>
            <a:pPr algn="just"/>
            <a:r>
              <a:rPr lang="ru-RU" sz="2800" b="1" dirty="0" smtClean="0">
                <a:solidFill>
                  <a:srgbClr val="34411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Бюджет для граждан нацелен на получение обратной связи от жителей поселения, которых волнуют проблемы муниципальных финансов. Надеемся, что представление бюджета в понятной для жителей форме повысит уровень общественного участия граждан в бюджетном процессе.</a:t>
            </a:r>
            <a:endParaRPr lang="ru-RU" sz="2800" b="1" dirty="0">
              <a:solidFill>
                <a:srgbClr val="34411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1520" y="188640"/>
            <a:ext cx="88924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ОСНОВНЫЕ ПАРАМЕТРЫ ИСПОЛНЕНИЯ  БЮДЖЕТА НОВОСЕЛОВСКОГО  СЕЛЬСКОГО ПОСЕЛЕНИЯ ЗА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ГОД (РУБ.)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274585"/>
              </p:ext>
            </p:extLst>
          </p:nvPr>
        </p:nvGraphicFramePr>
        <p:xfrm>
          <a:off x="1115616" y="1844824"/>
          <a:ext cx="7200800" cy="2560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769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380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736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3580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24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5011311,00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5254734,55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104,86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Расход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5314319,59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5314319,59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14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  <a:endParaRPr lang="ru-RU" sz="2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303008,59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243423,99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0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7" name="Picture 4" descr="http://zuzino.mos.ru/upload/medialibrary/d03/byudzhet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4509120"/>
            <a:ext cx="4194984" cy="20652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332656"/>
            <a:ext cx="8344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ИСПОЛНЕНИЕ БЮДЖЕТА НОВОСЕЛОВСКОГО СЕЛЬСКОГО ПОСЕЛЕНИЯ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2024</a:t>
            </a:r>
            <a:endParaRPr lang="ru-RU" sz="24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ГОД ПО ДОХОДАМ (РУБ.)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243737994"/>
              </p:ext>
            </p:extLst>
          </p:nvPr>
        </p:nvGraphicFramePr>
        <p:xfrm>
          <a:off x="467544" y="1916832"/>
          <a:ext cx="374441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291738825"/>
              </p:ext>
            </p:extLst>
          </p:nvPr>
        </p:nvGraphicFramePr>
        <p:xfrm>
          <a:off x="3635896" y="1916832"/>
          <a:ext cx="5508104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301418"/>
              </p:ext>
            </p:extLst>
          </p:nvPr>
        </p:nvGraphicFramePr>
        <p:xfrm>
          <a:off x="323529" y="923333"/>
          <a:ext cx="8568952" cy="473820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3555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11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9208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01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Поступило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6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ВСЕГО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1932810,00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2176221,82</a:t>
                      </a:r>
                      <a:endParaRPr lang="ru-RU" sz="15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112,59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23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</a:t>
                      </a: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лиц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864 430,00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1092030,10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126,33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1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Единый сельскохозяйственный</a:t>
                      </a:r>
                      <a:r>
                        <a:rPr lang="ru-RU" sz="15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налог</a:t>
                      </a: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34480,00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7774,93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22,55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10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Налог на имущество</a:t>
                      </a: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298867,00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251132,56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84,03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3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306408,00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373496,13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121,90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81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8000,00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8600,00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107,50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927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находящегося в государственной и муниципальной собственности доходы от использования имущества, находящегося в государственной и муниципальной собственности  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251313,00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306014,90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-37204,94</a:t>
                      </a: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121,8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966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платы, а также средства от продажи права на заключение договоров аренды за земли, находящиеся в собственности сельских поселений (за исключением земельных участков муниципальных бюджетных и автономных учреждений)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280000,00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292539,64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104,49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Доходы от продажи материальных и нематериальных активов</a:t>
                      </a:r>
                      <a:endParaRPr lang="ru-RU" sz="15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140625,00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105625,30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107,11</a:t>
                      </a:r>
                      <a:endParaRPr lang="ru-RU" sz="15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1147" marR="61147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8596" y="5643578"/>
            <a:ext cx="84638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700" b="1" i="1" dirty="0" smtClean="0">
              <a:solidFill>
                <a:schemeClr val="tx2">
                  <a:lumMod val="50000"/>
                </a:schemeClr>
              </a:solidFill>
              <a:latin typeface="+mj-lt"/>
              <a:cs typeface="Times New Roman" pitchFamily="18" charset="0"/>
            </a:endParaRPr>
          </a:p>
          <a:p>
            <a:pPr algn="just"/>
            <a:r>
              <a:rPr lang="en-US" sz="1700" b="1" i="1" dirty="0" smtClean="0">
                <a:solidFill>
                  <a:schemeClr val="tx2">
                    <a:lumMod val="50000"/>
                  </a:schemeClr>
                </a:solidFill>
                <a:latin typeface="+mj-lt"/>
                <a:cs typeface="Times New Roman" pitchFamily="18" charset="0"/>
              </a:rPr>
              <a:t>*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исполнения собственных доходов бюджета поселения за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 свидетельствует  о том, что план по указанным доходам  перевыполнен   на сумму  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70912,18 руб</a:t>
            </a:r>
            <a:r>
              <a:rPr lang="ru-RU" sz="17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7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НАЛОГОВЫХ И НЕНАЛОГОВЫХ ДОХОДОВ БЮДЖЕТА НОВОСЕЛОВСКОГО СЕЛЬСКОГО ПОСЕЛЕНИЯ ЗА </a:t>
            </a: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2024</a:t>
            </a:r>
            <a:endParaRPr lang="ru-RU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ГОД (РУБ.)</a:t>
            </a:r>
            <a:endParaRPr lang="ru-RU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-396552" y="0"/>
            <a:ext cx="100091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БЕЗВОЗМЕЗДНЫХ ПОСТУПЛЕНИЙ 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(РУБ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.)  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2646427"/>
              </p:ext>
            </p:extLst>
          </p:nvPr>
        </p:nvGraphicFramePr>
        <p:xfrm>
          <a:off x="-1" y="620689"/>
          <a:ext cx="9108505" cy="61285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166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560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055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3026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92087">
                <a:tc>
                  <a:txBody>
                    <a:bodyPr/>
                    <a:lstStyle/>
                    <a:p>
                      <a:pPr algn="l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 (%)</a:t>
                      </a:r>
                      <a:endParaRPr lang="ru-RU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5639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3078501,00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3078513,17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9124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Дотации на выравнивание уровня бюджетной обеспеченности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2938893,00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2938893,00</a:t>
                      </a:r>
                      <a:endParaRPr lang="ru-RU" sz="18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41606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на поддержку мер по обеспечению сбалансированности бюджетов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69600,00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69600,00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4404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Прочие субсидии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5355461"/>
                  </a:ext>
                </a:extLst>
              </a:tr>
              <a:tr h="1354088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Субвенции на осуществление полномочий по первичному воинскому учету  на территориях,  где отсутствуют военные комиссариаты 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138894,00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138894,00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41606">
                <a:tc>
                  <a:txBody>
                    <a:bodyPr/>
                    <a:lstStyle/>
                    <a:p>
                      <a:pPr algn="l"/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Субвенции на выполнение передаваемых полномочий субъектов РФ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714,00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714,00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11560" y="188640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ИСПОЛНЕНИЕ БЮДЖЕТА НОВОСЕЛОВСКОГО СЕЛЬСКОГО ПОСЕЛЕНИЯ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ГОД ПО РАСХОДАМ (РУБ.)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41223222"/>
              </p:ext>
            </p:extLst>
          </p:nvPr>
        </p:nvGraphicFramePr>
        <p:xfrm>
          <a:off x="1403648" y="1484784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808926"/>
              </p:ext>
            </p:extLst>
          </p:nvPr>
        </p:nvGraphicFramePr>
        <p:xfrm>
          <a:off x="467544" y="1340769"/>
          <a:ext cx="8352927" cy="3495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9208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584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Исполнение (%)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905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5314319,59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5314319,59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100,0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9054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Общегосударственные вопросы</a:t>
                      </a:r>
                      <a:r>
                        <a:rPr lang="ru-RU" sz="200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3433735,75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3433735,75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9054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200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138894,00</a:t>
                      </a:r>
                      <a:endParaRPr lang="ru-RU" sz="20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138894,00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3739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Благоустройство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1119371,84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1119371,84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04687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Культура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622318,00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622318,00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20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188640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СТРУКТУРА И ОБЪЕМ РАСХОДОВ БЮДЖЕТА НОВОСЕЛОВСКОГО СЕЛЬСКОГО ПОСЕЛЕНИЯ ЗА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(РУБ.)</a:t>
            </a:r>
            <a:endParaRPr lang="ru-RU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Хеда\Desktop\Актуально\снова ленинское\Солнце-жжет-как-крапи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98126" y="0"/>
            <a:ext cx="90458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РАСХОДЫ БЮДЖЕТА ПОСЕЛЕНИЯ В РАМКАХ МУНИЦИПАЛЬНЫХ  ЦЕЛЕВЫХ ПРОГРАММ ЗА 2023 ГОД (РУБ.)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29678"/>
              </p:ext>
            </p:extLst>
          </p:nvPr>
        </p:nvGraphicFramePr>
        <p:xfrm>
          <a:off x="179512" y="1412776"/>
          <a:ext cx="8640960" cy="537116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896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149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101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261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программ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Годовые назначения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Кассовое исполнение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</a:t>
                      </a:r>
                      <a:endParaRPr lang="en-US" sz="16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(%)</a:t>
                      </a:r>
                      <a:endParaRPr lang="ru-RU" sz="16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986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ПО ПРОГРАММАМ</a:t>
                      </a:r>
                      <a:endParaRPr lang="ru-RU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5 166 706,59</a:t>
                      </a:r>
                      <a:endParaRPr lang="ru-RU" sz="16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5 166 706,59</a:t>
                      </a:r>
                      <a:endParaRPr lang="ru-RU" sz="16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57214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Совершенствование местного самоуправления</a:t>
                      </a:r>
                    </a:p>
                    <a:p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администрации Новоселовского сельского поселения</a:t>
                      </a:r>
                      <a:r>
                        <a:rPr lang="ru-RU" sz="14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Симферопольского района Республики Крым на 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</a:t>
                      </a:r>
                      <a:r>
                        <a:rPr lang="ru-RU" sz="14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плановый период  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</a:t>
                      </a:r>
                      <a:r>
                        <a:rPr lang="ru-RU" sz="14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kern="1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годов»</a:t>
                      </a:r>
                      <a:endParaRPr lang="ru-RU" sz="14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3433735,75</a:t>
                      </a:r>
                      <a:endParaRPr lang="ru-RU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3433735,75</a:t>
                      </a:r>
                      <a:endParaRPr lang="ru-RU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1840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«Проведение выборов на территории муниципального образования Новоселовское сельское поселение Симферопольского района Республики Крым» в 2024 году</a:t>
                      </a:r>
                      <a:endParaRPr lang="ru-RU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237775,19</a:t>
                      </a:r>
                      <a:endParaRPr lang="ru-RU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237775,19</a:t>
                      </a:r>
                      <a:endParaRPr lang="ru-RU" sz="16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06021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«Благоустройство территории Новоселовского сельского поселения Симферопольского района Республики Крым 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 и на плановый период 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годов» </a:t>
                      </a:r>
                      <a:endParaRPr lang="ru-RU" sz="14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1119371,84</a:t>
                      </a:r>
                      <a:endParaRPr lang="ru-RU" sz="16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1119371,84</a:t>
                      </a:r>
                      <a:endParaRPr lang="ru-RU" sz="16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06021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«Развитие сферы культуры в Новоселовском сельском поселении Симферопольского района Республики Крым на 2024 год и на плановый период 2025 и 2026 годов»</a:t>
                      </a:r>
                      <a:endParaRPr lang="ru-RU" sz="14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/>
                        </a:rPr>
                        <a:t>622318,00</a:t>
                      </a:r>
                      <a:endParaRPr lang="ru-RU" sz="14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/>
                        </a:rPr>
                        <a:t>622318,00</a:t>
                      </a:r>
                      <a:endParaRPr lang="ru-RU" sz="14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100,00</a:t>
                      </a:r>
                      <a:endParaRPr lang="ru-RU" sz="1400" b="1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3035</TotalTime>
  <Words>514</Words>
  <Application>Microsoft Office PowerPoint</Application>
  <PresentationFormat>Экран (4:3)</PresentationFormat>
  <Paragraphs>162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Бюджет для граждан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Семейка Соитовых!</dc:creator>
  <cp:lastModifiedBy>user</cp:lastModifiedBy>
  <cp:revision>60</cp:revision>
  <dcterms:created xsi:type="dcterms:W3CDTF">2018-03-07T10:41:26Z</dcterms:created>
  <dcterms:modified xsi:type="dcterms:W3CDTF">2025-04-23T09:56:33Z</dcterms:modified>
</cp:coreProperties>
</file>