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1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11B"/>
    <a:srgbClr val="4F54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Доходы всего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5058348217719413E-2"/>
                  <c:y val="-0.309835613503261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15125242494424"/>
                      <c:h val="0.2005570809592584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03A-4E0C-B909-21B9247EE980}"/>
                </c:ext>
              </c:extLst>
            </c:dLbl>
            <c:dLbl>
              <c:idx val="1"/>
              <c:layout>
                <c:manualLayout>
                  <c:x val="9.8937111188409463E-2"/>
                  <c:y val="-0.236801344099649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246777067505314"/>
                      <c:h val="0.2005570809592584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03A-4E0C-B909-21B9247EE9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0.00</c:formatCode>
                <c:ptCount val="2"/>
                <c:pt idx="0" formatCode="General">
                  <c:v>7629338.8399999999</c:v>
                </c:pt>
                <c:pt idx="1">
                  <c:v>7991748.9100000001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3A-4E0C-B909-21B9247EE98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cylinder"/>
        <c:axId val="208006624"/>
        <c:axId val="286195288"/>
        <c:axId val="0"/>
      </c:bar3DChart>
      <c:catAx>
        <c:axId val="2080066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86195288"/>
        <c:crosses val="autoZero"/>
        <c:auto val="1"/>
        <c:lblAlgn val="ctr"/>
        <c:lblOffset val="100"/>
        <c:noMultiLvlLbl val="0"/>
      </c:catAx>
      <c:valAx>
        <c:axId val="2861952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080066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449416640177044E-2"/>
          <c:y val="0.37852059647693476"/>
          <c:w val="0.86449834587174301"/>
          <c:h val="0.5345853547136735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1631676.96</c:v>
                </c:pt>
                <c:pt idx="1">
                  <c:v>473632.68</c:v>
                </c:pt>
                <c:pt idx="2">
                  <c:v>5886439.2699999996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80-4F0E-98F5-59CB8A8B885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6.2582963950599868E-2"/>
          <c:y val="4.5485378167857859E-2"/>
          <c:w val="0.82451003833712522"/>
          <c:h val="0.25937032128705306"/>
        </c:manualLayout>
      </c:layout>
      <c:overlay val="0"/>
      <c:txPr>
        <a:bodyPr/>
        <a:lstStyle/>
        <a:p>
          <a:pPr>
            <a:defRPr b="1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5416666666666666E-2"/>
                  <c:y val="-0.2750000000000000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67C-4CE1-88E9-F363C7FCFED3}"/>
                </c:ext>
              </c:extLst>
            </c:dLbl>
            <c:dLbl>
              <c:idx val="1"/>
              <c:layout>
                <c:manualLayout>
                  <c:x val="3.5416666666666589E-2"/>
                  <c:y val="-0.19062500000000004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67C-4CE1-88E9-F363C7FCFE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7992926.3300000001</c:v>
                </c:pt>
                <c:pt idx="1">
                  <c:v>7992926.3300000001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7C-4CE1-88E9-F363C7FCFED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cylinder"/>
        <c:axId val="286146040"/>
        <c:axId val="286235064"/>
        <c:axId val="0"/>
      </c:bar3DChart>
      <c:catAx>
        <c:axId val="28614604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 b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86235064"/>
        <c:crosses val="autoZero"/>
        <c:auto val="1"/>
        <c:lblAlgn val="ctr"/>
        <c:lblOffset val="100"/>
        <c:noMultiLvlLbl val="0"/>
      </c:catAx>
      <c:valAx>
        <c:axId val="2862350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86146040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 sz="2800" b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/>
      <c:overlay val="0"/>
      <c:txPr>
        <a:bodyPr/>
        <a:lstStyle/>
        <a:p>
          <a:pPr>
            <a:defRPr sz="2800" b="1">
              <a:solidFill>
                <a:schemeClr val="accent5">
                  <a:lumMod val="50000"/>
                </a:schemeClr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0.66149</cdr:x>
      <cdr:y>0.17719</cdr:y>
    </cdr:from>
    <cdr:to>
      <cdr:x>0.81505</cdr:x>
      <cdr:y>0.31893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032448" y="720080"/>
          <a:ext cx="936104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100,0</a:t>
          </a:r>
          <a:r>
            <a:rPr lang="ru-RU" sz="2400" b="1" dirty="0" smtClean="0">
              <a:solidFill>
                <a:schemeClr val="accent6">
                  <a:lumMod val="75000"/>
                </a:schemeClr>
              </a:solidFill>
            </a:rPr>
            <a:t>%</a:t>
          </a:r>
          <a:endParaRPr lang="ru-RU" sz="2400" b="1" dirty="0">
            <a:solidFill>
              <a:schemeClr val="accent6">
                <a:lumMod val="75000"/>
              </a:schemeClr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ovoselovskoe.rk.gov.ru/ru/index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085184"/>
            <a:ext cx="8424936" cy="1584176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Отчет об исполнении  бюджета Новоселовского сельского поселения Симферопольского  района за 2023 год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122" name="AutoShape 2" descr="https://lucidgypsy.files.wordpress.com/2013/12/sky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47002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4919008"/>
            <a:ext cx="831641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Администрация Новоселовского сельского поселения</a:t>
            </a: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Официальный сайт: </a:t>
            </a:r>
            <a:r>
              <a:rPr lang="fr-FR" sz="20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fr-FR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novoselovskoe.rk.gov.ru/ru/index</a:t>
            </a:r>
            <a:endParaRPr lang="ru-RU" sz="2000" b="1" dirty="0" smtClean="0">
              <a:solidFill>
                <a:schemeClr val="accent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Адрес: 297550, Республика Крым, Симферопольский район,                        с. Новоселовка, ул. Комсомольская,26</a:t>
            </a: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E-mail: </a:t>
            </a:r>
            <a:r>
              <a:rPr lang="en-US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novoselovka2009@mail.ru</a:t>
            </a:r>
            <a:endParaRPr lang="ru-RU" sz="2000" b="1" dirty="0" smtClean="0">
              <a:solidFill>
                <a:schemeClr val="accent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55576" y="188640"/>
            <a:ext cx="7488832" cy="175432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alt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Уважаемые жители Новоселовского сельского поселения!</a:t>
            </a:r>
            <a:endParaRPr lang="ru-RU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44824"/>
            <a:ext cx="871296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       </a:t>
            </a:r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Представляем Вашему вниманию Отчет об исполнении  бюджета </a:t>
            </a:r>
            <a:r>
              <a:rPr lang="ru-RU" altLang="ru-RU" sz="2800" b="1" dirty="0">
                <a:ln w="11430"/>
                <a:solidFill>
                  <a:srgbClr val="34411B"/>
                </a:solidFill>
                <a:latin typeface="Times New Roman" pitchFamily="18" charset="0"/>
                <a:cs typeface="Times New Roman" pitchFamily="18" charset="0"/>
              </a:rPr>
              <a:t>Новоселовского</a:t>
            </a:r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сельского поселения Симферопольского района за 2023 год.</a:t>
            </a:r>
          </a:p>
          <a:p>
            <a:pPr algn="just"/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Бюджет для граждан нацелен на получение обратной связи от жителей поселения, которых волнуют проблемы муниципальных финансов. Надеемся, что представление бюджета в понятной для жителей форме повысит уровень общественного участия граждан в бюджетном процессе.</a:t>
            </a:r>
            <a:endParaRPr lang="ru-RU" sz="2800" b="1" dirty="0">
              <a:solidFill>
                <a:srgbClr val="34411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1520" y="188640"/>
            <a:ext cx="88924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ОСНОВНЫЕ ПАРАМЕТРЫ ИСПОЛНЕНИЯ  БЮДЖЕТА НОВОСЕЛОВСКОГО  СЕЛЬСКОГО ПОСЕЛЕНИЯ ЗА 2023 ГОД (РУБ.)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038969"/>
              </p:ext>
            </p:extLst>
          </p:nvPr>
        </p:nvGraphicFramePr>
        <p:xfrm>
          <a:off x="1115616" y="1844824"/>
          <a:ext cx="7200800" cy="2560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76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8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36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580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7629338,84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7991748,91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104,75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Расход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7992926,33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7992926,33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304 186,01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303008,59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" name="Picture 4" descr="http://zuzino.mos.ru/upload/medialibrary/d03/byudzhet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4509120"/>
            <a:ext cx="4194984" cy="20652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23528" y="332656"/>
            <a:ext cx="8344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ИСПОЛНЕНИЕ БЮДЖЕТА НОВОСЕЛОВСКОГО СЕЛЬСКОГО ПОСЕЛЕНИЯ ЗА 2023</a:t>
            </a:r>
          </a:p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ГОД ПО ДОХОДАМ (РУБ.)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115965423"/>
              </p:ext>
            </p:extLst>
          </p:nvPr>
        </p:nvGraphicFramePr>
        <p:xfrm>
          <a:off x="467544" y="1916832"/>
          <a:ext cx="3744416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677803724"/>
              </p:ext>
            </p:extLst>
          </p:nvPr>
        </p:nvGraphicFramePr>
        <p:xfrm>
          <a:off x="3635896" y="1916832"/>
          <a:ext cx="550810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768201"/>
              </p:ext>
            </p:extLst>
          </p:nvPr>
        </p:nvGraphicFramePr>
        <p:xfrm>
          <a:off x="323529" y="923333"/>
          <a:ext cx="8568952" cy="473820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5355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1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1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Поступило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1802313,00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2105309,64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116,27</a:t>
                      </a:r>
                      <a:endParaRPr lang="ru-RU" sz="15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</a:t>
                      </a: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лиц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800 000,00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904368,10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113,00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Единый сельскохозяйственный</a:t>
                      </a:r>
                      <a:r>
                        <a:rPr lang="ru-RU" sz="15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налог</a:t>
                      </a: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196367,00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131308,66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66,90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Налог на имущество</a:t>
                      </a: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140570,00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266159,56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189,34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287268,00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3298462,80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114,82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6000,00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7100,00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118,30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927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находящегося в государственной и муниципальной собственности доходы от использования имущества, находящегося в государственной и муниципальной собственности  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251313,00</a:t>
                      </a:r>
                      <a:endParaRPr lang="ru-RU" sz="15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306014,90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121,8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66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платы, а также средства от продажи права на заключение договоров аренды за земли, находящиеся в собственности сельских поселений (за исключением земельных участков муниципальных бюджетных и автономных учреждений)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109730,00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149430,05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100,0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Доходы от продажи материальных и нематериальных активов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11 065,00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11 065,57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100,0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8596" y="5643578"/>
            <a:ext cx="84638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700" b="1" i="1" dirty="0" smtClean="0">
              <a:solidFill>
                <a:schemeClr val="tx2">
                  <a:lumMod val="50000"/>
                </a:schemeClr>
              </a:solidFill>
              <a:latin typeface="+mj-lt"/>
              <a:cs typeface="Times New Roman" pitchFamily="18" charset="0"/>
            </a:endParaRPr>
          </a:p>
          <a:p>
            <a:pPr algn="just"/>
            <a:r>
              <a:rPr lang="en-US" sz="1700" b="1" i="1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itchFamily="18" charset="0"/>
              </a:rPr>
              <a:t>*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 исполнения собственных доходов бюджета поселения за 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 свидетельствует  о том, что план по указанным доходам  перевыполнен   на сумму  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302 996,64 руб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70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СТРУКТУРА И ОБЪЕМ НАЛОГОВЫХ И НЕНАЛОГОВЫХ ДОХОДОВ БЮДЖЕТА НОВОСЕЛОВСКОГО СЕЛЬСКОГО ПОСЕЛЕНИЯ ЗА 2023</a:t>
            </a:r>
          </a:p>
          <a:p>
            <a:pPr algn="ctr"/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ГОД (РУБ.)</a:t>
            </a:r>
            <a:endParaRPr lang="ru-RU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-396552" y="0"/>
            <a:ext cx="100091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СТРУКТУРА И ОБЪЕМ БЕЗВОЗМЕЗДНЫХ ПОСТУПЛЕНИЙ (РУБ.)  </a:t>
            </a: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784854"/>
              </p:ext>
            </p:extLst>
          </p:nvPr>
        </p:nvGraphicFramePr>
        <p:xfrm>
          <a:off x="395536" y="1124744"/>
          <a:ext cx="8352928" cy="621139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l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 (%)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888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5827025,84 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5886427,32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101,0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3264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Дотации на выравнивание уровня бюджетной обеспеченности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1881518,00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1881518,00</a:t>
                      </a:r>
                      <a:endParaRPr lang="ru-RU" sz="18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3264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на поддержку мер по обеспечению сбалансированности бюджетов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46259,83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46259,83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3264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Прочие субсидии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1229753,95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1201828,62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97,73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355461"/>
                  </a:ext>
                </a:extLst>
              </a:tr>
              <a:tr h="1154493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Субвенции на осуществление полномочий по первичному воинскому учету  на территориях,  где отсутствуют военные комиссариаты 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118089,00</a:t>
                      </a:r>
                      <a:endParaRPr lang="ru-RU" sz="1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118089,00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3845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Субвенции на выполнение передаваемых полномочий субъектов РФ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724,00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724,00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0806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Иные  межбюджетные трансферты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2550681,06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2638007,87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11560" y="188640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ИСПОЛНЕНИЕ БЮДЖЕТА НОВОСЕЛОВСКОГО СЕЛЬСКОГО ПОСЕЛЕНИЯ ЗА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ГОД ПО РАСХОДАМ (РУБ.)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78583366"/>
              </p:ext>
            </p:extLst>
          </p:nvPr>
        </p:nvGraphicFramePr>
        <p:xfrm>
          <a:off x="1403648" y="1484784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676305"/>
              </p:ext>
            </p:extLst>
          </p:nvPr>
        </p:nvGraphicFramePr>
        <p:xfrm>
          <a:off x="467544" y="1340769"/>
          <a:ext cx="8352927" cy="3770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584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Исполнение (%)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05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7992926,33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7992926,33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100,0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05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Общегосударственные вопросы</a:t>
                      </a:r>
                      <a:r>
                        <a:rPr lang="ru-RU" sz="18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2867123,06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2867123,06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05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Национальная оборона</a:t>
                      </a:r>
                      <a:endParaRPr lang="ru-RU" sz="18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118089,00</a:t>
                      </a:r>
                      <a:endParaRPr lang="ru-RU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118089,00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5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Дорожное хозяйство (дорожные фонды)</a:t>
                      </a:r>
                      <a:endParaRPr lang="ru-RU" sz="180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2564444,87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2564444,87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739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Благоустройство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2436488,40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2436488,40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4687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Культура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6781,00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6781,00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188640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СТРУКТУРА И ОБЪЕМ РАСХОДОВ БЮДЖЕТА НОВОСЕЛОВСКОГО СЕЛЬСКОГО ПОСЕЛЕНИЯ ЗА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(РУБ.)</a:t>
            </a:r>
            <a:endParaRPr lang="ru-RU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0"/>
            <a:ext cx="90458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РАСХОДЫ БЮДЖЕТА ПОСЕЛЕНИЯ В РАМКАХ МУНИЦИПАЛЬНЫХ  ЦЕЛЕВЫХ ПРОГРАММ ЗА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ГОД (РУБ.)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76138"/>
              </p:ext>
            </p:extLst>
          </p:nvPr>
        </p:nvGraphicFramePr>
        <p:xfrm>
          <a:off x="179512" y="1412776"/>
          <a:ext cx="8640960" cy="450589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89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4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0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61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2521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Годовые назначения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  <a:endParaRPr lang="en-US" sz="16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86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ПО ПРОГРАММАМ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6364033,20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6364030,00 </a:t>
                      </a:r>
                      <a:endParaRPr lang="ru-RU" sz="1400" b="1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2181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Совершенствование местного самоуправления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администрации Новоселовского сельского поселения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Симферопольского района Республики Крым на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плановый период 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годов»</a:t>
                      </a:r>
                      <a:endParaRPr lang="ru-RU" sz="16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2786466,06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2786466,06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840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"Дорожное хозяйство на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2023- 2025 годы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"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2564444,87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2564444,87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021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«Благоустройство территории Новоселовского сельского поселения Симферопольского района Республики Крым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 и на плановый период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6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годов» </a:t>
                      </a:r>
                      <a:endParaRPr lang="ru-RU" sz="16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2436488,40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</a:rPr>
                        <a:t>2436488,40</a:t>
                      </a:r>
                      <a:endParaRPr lang="ru-RU" sz="14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3006</TotalTime>
  <Words>477</Words>
  <Application>Microsoft Office PowerPoint</Application>
  <PresentationFormat>Экран (4:3)</PresentationFormat>
  <Paragraphs>162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Бюджет для граждан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Пользователь Windows</cp:lastModifiedBy>
  <cp:revision>56</cp:revision>
  <dcterms:created xsi:type="dcterms:W3CDTF">2018-03-07T10:41:26Z</dcterms:created>
  <dcterms:modified xsi:type="dcterms:W3CDTF">2024-04-25T07:03:58Z</dcterms:modified>
</cp:coreProperties>
</file>