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1" r:id="rId10"/>
    <p:sldId id="26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11B"/>
    <a:srgbClr val="4F54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4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Доходы всего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9.5058348217719413E-2"/>
                  <c:y val="-0.309835613503261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15125242494424"/>
                      <c:h val="0.20055708095925848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9.8937111188409463E-2"/>
                  <c:y val="-0.236801344099649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246777067505314"/>
                      <c:h val="0.20055708095925848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0.00</c:formatCode>
                <c:ptCount val="2"/>
                <c:pt idx="0" formatCode="General">
                  <c:v>4927928.47</c:v>
                </c:pt>
                <c:pt idx="1">
                  <c:v>6731111.2800000003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cylinder"/>
        <c:axId val="193344584"/>
        <c:axId val="193344976"/>
        <c:axId val="0"/>
      </c:bar3DChart>
      <c:catAx>
        <c:axId val="1933445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93344976"/>
        <c:crosses val="autoZero"/>
        <c:auto val="1"/>
        <c:lblAlgn val="ctr"/>
        <c:lblOffset val="100"/>
        <c:noMultiLvlLbl val="0"/>
      </c:catAx>
      <c:valAx>
        <c:axId val="19334497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933445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449416640177044E-2"/>
          <c:y val="0.37852059647693476"/>
          <c:w val="0.86449834587174301"/>
          <c:h val="0.5345853547136735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1354377.71</c:v>
                </c:pt>
                <c:pt idx="1">
                  <c:v>312637.69</c:v>
                </c:pt>
                <c:pt idx="2">
                  <c:v>4564095.88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6.2582963950599868E-2"/>
          <c:y val="4.5485378167857859E-2"/>
          <c:w val="0.82451003833712522"/>
          <c:h val="0.25937032128705306"/>
        </c:manualLayout>
      </c:layout>
      <c:overlay val="0"/>
      <c:txPr>
        <a:bodyPr/>
        <a:lstStyle/>
        <a:p>
          <a:pPr>
            <a:defRPr b="1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5416666666666666E-2"/>
                  <c:y val="-0.27500000000000002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5416666666666589E-2"/>
                  <c:y val="-0.19062500000000004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6555354.2000000002</c:v>
                </c:pt>
                <c:pt idx="1">
                  <c:v>6554351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cylinder"/>
        <c:axId val="318258208"/>
        <c:axId val="318258600"/>
        <c:axId val="0"/>
      </c:bar3DChart>
      <c:catAx>
        <c:axId val="3182582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2000" b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18258600"/>
        <c:crosses val="autoZero"/>
        <c:auto val="1"/>
        <c:lblAlgn val="ctr"/>
        <c:lblOffset val="100"/>
        <c:noMultiLvlLbl val="0"/>
      </c:catAx>
      <c:valAx>
        <c:axId val="31825860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318258208"/>
        <c:crosses val="autoZero"/>
        <c:crossBetween val="between"/>
      </c:valAx>
    </c:plotArea>
    <c:legend>
      <c:legendPos val="t"/>
      <c:legendEntry>
        <c:idx val="0"/>
        <c:txPr>
          <a:bodyPr/>
          <a:lstStyle/>
          <a:p>
            <a:pPr>
              <a:defRPr sz="2800" b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/>
      <c:overlay val="0"/>
      <c:txPr>
        <a:bodyPr/>
        <a:lstStyle/>
        <a:p>
          <a:pPr>
            <a:defRPr sz="2800" b="1">
              <a:solidFill>
                <a:schemeClr val="accent5">
                  <a:lumMod val="50000"/>
                </a:schemeClr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0.66149</cdr:x>
      <cdr:y>0.17719</cdr:y>
    </cdr:from>
    <cdr:to>
      <cdr:x>0.81505</cdr:x>
      <cdr:y>0.31893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032448" y="720080"/>
          <a:ext cx="936104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4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99,99</a:t>
          </a:r>
          <a:r>
            <a:rPr lang="ru-RU" sz="2400" b="1" dirty="0" smtClean="0">
              <a:solidFill>
                <a:schemeClr val="accent6">
                  <a:lumMod val="75000"/>
                </a:schemeClr>
              </a:solidFill>
            </a:rPr>
            <a:t>%</a:t>
          </a:r>
          <a:endParaRPr lang="ru-RU" sz="2400" b="1" dirty="0">
            <a:solidFill>
              <a:schemeClr val="accent6">
                <a:lumMod val="75000"/>
              </a:schemeClr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novoselovskoe.rk.gov.ru/ru/index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5085184"/>
            <a:ext cx="8424936" cy="1584176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Отчет об исполнении  бюджета Новоселовского сельского поселения Симферопольского  района за </a:t>
            </a: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2022 год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122" name="AutoShape 2" descr="https://lucidgypsy.files.wordpress.com/2013/12/sky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611560" y="836712"/>
            <a:ext cx="7772400" cy="1470025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 для граждан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4919008"/>
            <a:ext cx="831641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Администрация Новоселовского сельского поселения</a:t>
            </a:r>
          </a:p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Официальный сайт: </a:t>
            </a:r>
            <a:r>
              <a:rPr lang="fr-FR" sz="20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https://</a:t>
            </a:r>
            <a:r>
              <a:rPr lang="fr-FR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novoselovskoe.rk.gov.ru/ru/index</a:t>
            </a:r>
            <a:endParaRPr lang="ru-RU" sz="2000" b="1" dirty="0" smtClean="0">
              <a:solidFill>
                <a:schemeClr val="accent2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Адрес</a:t>
            </a:r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: 297550, Республика Крым, Симферопольский район,                        с. Новоселовка, ул. Комсомольская,26</a:t>
            </a:r>
          </a:p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E-mail: </a:t>
            </a:r>
            <a:r>
              <a:rPr lang="en-US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novoselovka2009@mail.ru</a:t>
            </a:r>
            <a:endParaRPr lang="ru-RU" sz="2000" b="1" dirty="0" smtClean="0">
              <a:solidFill>
                <a:schemeClr val="accent2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755576" y="188640"/>
            <a:ext cx="7488832" cy="175432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altLang="ru-RU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Уважаемые жители Новоселовского сельского поселения!</a:t>
            </a:r>
            <a:endParaRPr lang="ru-RU" sz="3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44824"/>
            <a:ext cx="871296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       </a:t>
            </a:r>
            <a:r>
              <a:rPr lang="ru-RU" sz="2800" b="1" dirty="0" smtClean="0">
                <a:solidFill>
                  <a:srgbClr val="3441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Представляем Вашему вниманию Отчет об исполнении  бюджета </a:t>
            </a:r>
            <a:r>
              <a:rPr lang="ru-RU" altLang="ru-RU" sz="2800" b="1" dirty="0">
                <a:ln w="11430"/>
                <a:solidFill>
                  <a:srgbClr val="34411B"/>
                </a:solidFill>
                <a:latin typeface="Times New Roman" pitchFamily="18" charset="0"/>
                <a:cs typeface="Times New Roman" pitchFamily="18" charset="0"/>
              </a:rPr>
              <a:t>Новоселовского</a:t>
            </a:r>
            <a:r>
              <a:rPr lang="ru-RU" sz="2800" b="1" dirty="0" smtClean="0">
                <a:solidFill>
                  <a:srgbClr val="3441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сельского поселения Симферопольского района за </a:t>
            </a:r>
            <a:r>
              <a:rPr lang="ru-RU" sz="2800" b="1" dirty="0" smtClean="0">
                <a:solidFill>
                  <a:srgbClr val="3441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2800" b="1" dirty="0" smtClean="0">
                <a:solidFill>
                  <a:srgbClr val="3441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год.</a:t>
            </a:r>
          </a:p>
          <a:p>
            <a:pPr algn="just"/>
            <a:r>
              <a:rPr lang="ru-RU" sz="2800" b="1" dirty="0" smtClean="0">
                <a:solidFill>
                  <a:srgbClr val="3441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Бюджет для граждан нацелен на получение обратной связи от жителей поселения, которых волнуют проблемы муниципальных финансов. Надеемся, что представление бюджета в понятной для жителей форме повысит уровень общественного участия граждан в бюджетном процессе.</a:t>
            </a:r>
            <a:endParaRPr lang="ru-RU" sz="2800" b="1" dirty="0">
              <a:solidFill>
                <a:srgbClr val="34411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51520" y="188640"/>
            <a:ext cx="88924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ОСНОВНЫЕ ПАРАМЕТРЫ ИСПОЛНЕНИЯ  БЮДЖЕТА НОВОСЕЛОВСКОГО  СЕЛЬСКОГО ПОСЕЛЕНИЯ ЗА 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(РУБ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445732"/>
              </p:ext>
            </p:extLst>
          </p:nvPr>
        </p:nvGraphicFramePr>
        <p:xfrm>
          <a:off x="1115616" y="1844824"/>
          <a:ext cx="7200800" cy="2560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76963"/>
                <a:gridCol w="1538035"/>
                <a:gridCol w="1773634"/>
                <a:gridCol w="1512168"/>
              </a:tblGrid>
              <a:tr h="83580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</a:t>
                      </a:r>
                    </a:p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4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</a:t>
                      </a:r>
                      <a:endParaRPr lang="ru-RU" sz="2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4 927 928,47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6 731 111,28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136,59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4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Расход</a:t>
                      </a:r>
                      <a:endParaRPr lang="ru-RU" sz="2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6 555 354,20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6 554</a:t>
                      </a:r>
                      <a:r>
                        <a:rPr lang="ru-RU" sz="2000" b="1" kern="1200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351,00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99,99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4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Дефицит</a:t>
                      </a:r>
                      <a:endParaRPr lang="ru-RU" sz="2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127 425,73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304 186,01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4" descr="http://zuzino.mos.ru/upload/medialibrary/d03/byudzhet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4509120"/>
            <a:ext cx="4194984" cy="20652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23528" y="332656"/>
            <a:ext cx="83440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ИСПОЛНЕНИЕ БЮДЖЕТА НОВОСЕЛОВСКОГО СЕЛЬСКОГО ПОСЕЛЕНИЯ ЗА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2022</a:t>
            </a:r>
            <a:endParaRPr lang="ru-RU" sz="24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ГОД ПО ДОХОДАМ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(РУБ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590351938"/>
              </p:ext>
            </p:extLst>
          </p:nvPr>
        </p:nvGraphicFramePr>
        <p:xfrm>
          <a:off x="467544" y="1916832"/>
          <a:ext cx="3744416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931493219"/>
              </p:ext>
            </p:extLst>
          </p:nvPr>
        </p:nvGraphicFramePr>
        <p:xfrm>
          <a:off x="3635896" y="1916832"/>
          <a:ext cx="550810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199627"/>
              </p:ext>
            </p:extLst>
          </p:nvPr>
        </p:nvGraphicFramePr>
        <p:xfrm>
          <a:off x="323529" y="923333"/>
          <a:ext cx="8568952" cy="4738208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5355595"/>
                <a:gridCol w="1341148"/>
                <a:gridCol w="1080120"/>
                <a:gridCol w="792089"/>
              </a:tblGrid>
              <a:tr h="201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Поступило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2969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1863842,00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2167015,40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116,27</a:t>
                      </a:r>
                      <a:endParaRPr lang="ru-RU" sz="15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202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</a:t>
                      </a: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лиц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684715,00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753036,88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109,98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261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Единый сельскохозяйственный</a:t>
                      </a:r>
                      <a:r>
                        <a:rPr lang="ru-RU" sz="1500" b="1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налог</a:t>
                      </a: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232788,00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240609,00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103,36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1810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Налог на имущество</a:t>
                      </a: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79648,00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152394,32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191,33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263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270500,00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324424,00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119,93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258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6000,00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6700,00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111,67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7927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 от сдачи в аренду имущества, находящегося в государственной и муниципальной собственности доходы от использования имущества, находящегося в государственной и муниципальной собственности  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165000,00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264638,64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160,39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9665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платы, а также средства от продажи права на заключение договоров аренды за земли, находящиеся в собственности сельских поселений (за исключением земельных участков муниципальных бюджетных и автономных учреждений)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41278,00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41278,05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100,0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Доходы от продажи материальных и нематериальных активов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383913,00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383913,51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100,0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28596" y="5643578"/>
            <a:ext cx="846388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700" b="1" i="1" dirty="0" smtClean="0">
              <a:solidFill>
                <a:schemeClr val="tx2">
                  <a:lumMod val="50000"/>
                </a:schemeClr>
              </a:solidFill>
              <a:latin typeface="+mj-lt"/>
              <a:cs typeface="Times New Roman" pitchFamily="18" charset="0"/>
            </a:endParaRPr>
          </a:p>
          <a:p>
            <a:pPr algn="just"/>
            <a:r>
              <a:rPr lang="en-US" sz="1700" b="1" i="1" dirty="0" smtClean="0">
                <a:solidFill>
                  <a:schemeClr val="tx2">
                    <a:lumMod val="50000"/>
                  </a:schemeClr>
                </a:solidFill>
                <a:latin typeface="+mj-lt"/>
                <a:cs typeface="Times New Roman" pitchFamily="18" charset="0"/>
              </a:rPr>
              <a:t>*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Анализ исполнения собственных доходов бюджета поселения за 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 свидетельствует  о том, что план по указанным доходам  перевыполнен   на сумму  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303173,40 руб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700" b="1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СТРУКТУРА И ОБЪЕМ НАЛОГОВЫХ И НЕНАЛОГОВЫХ ДОХОДОВ БЮДЖЕТА НОВОСЕЛОВСКОГО СЕЛЬСКОГО ПОСЕЛЕНИЯ ЗА </a:t>
            </a:r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2022</a:t>
            </a:r>
            <a:endParaRPr lang="ru-RU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ГОД </a:t>
            </a:r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(РУБ</a:t>
            </a:r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ru-RU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-396552" y="0"/>
            <a:ext cx="100091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СТРУКТУРА И ОБЪЕМ БЕЗВОЗМЕЗДНЫХ ПОСТУПЛЕНИЙ </a:t>
            </a:r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(РУБ</a:t>
            </a:r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.)  </a:t>
            </a:r>
            <a:endParaRPr lang="ru-RU" sz="2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952351"/>
              </p:ext>
            </p:extLst>
          </p:nvPr>
        </p:nvGraphicFramePr>
        <p:xfrm>
          <a:off x="395536" y="1124744"/>
          <a:ext cx="8352928" cy="562813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320480"/>
                <a:gridCol w="1584176"/>
                <a:gridCol w="1440160"/>
                <a:gridCol w="1008112"/>
              </a:tblGrid>
              <a:tr h="648072">
                <a:tc>
                  <a:txBody>
                    <a:bodyPr/>
                    <a:lstStyle/>
                    <a:p>
                      <a:pPr algn="l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20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20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 (%)</a:t>
                      </a:r>
                      <a:endParaRPr lang="ru-RU" sz="20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3888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18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064086,47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4564095,88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148,96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3264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Дотации на выравнивание уровня бюджетной обеспеченности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1562740,00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1562740,00</a:t>
                      </a:r>
                      <a:endParaRPr lang="ru-RU" sz="18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3264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Дотации бюджетам на поддержку мер по обеспечению сбалансированности бюджетов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1500000,00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54493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Субвенции на осуществление полномочий по первичному воинскому учету  на территориях,  где отсутствуют военные комиссариаты 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102203,00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102203,00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3845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Субвенции на выполнение передаваемых полномочий субъектов РФ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727,00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727,00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0806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Иные  межбюджетные трансферты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1398416,47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1398413,27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11560" y="188640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ИСПОЛНЕНИЕ БЮДЖЕТА НОВОСЕЛОВСКОГО СЕЛЬСКОГО ПОСЕЛЕНИЯ ЗА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ГОД ПО РАСХОДАМ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(РУБ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39116738"/>
              </p:ext>
            </p:extLst>
          </p:nvPr>
        </p:nvGraphicFramePr>
        <p:xfrm>
          <a:off x="1403648" y="1484784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95167"/>
              </p:ext>
            </p:extLst>
          </p:nvPr>
        </p:nvGraphicFramePr>
        <p:xfrm>
          <a:off x="467544" y="1340769"/>
          <a:ext cx="8352927" cy="37701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/>
                <a:gridCol w="1584176"/>
                <a:gridCol w="1512168"/>
                <a:gridCol w="792087"/>
              </a:tblGrid>
              <a:tr h="57584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Исполнение (%)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9054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6 555 354,20 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6 554 351,00 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99,99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9054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Общегосударственные вопросы</a:t>
                      </a:r>
                      <a:r>
                        <a:rPr lang="ru-RU" sz="18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2540578,00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2539578,00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99,99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9054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Национальная оборона</a:t>
                      </a:r>
                      <a:endParaRPr lang="ru-RU" sz="1800" b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102203,00</a:t>
                      </a:r>
                      <a:endParaRPr lang="ru-RU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102203,00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/>
                </a:tc>
              </a:tr>
              <a:tr h="3555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Дорожное хозяйство (дорожные фонды)</a:t>
                      </a:r>
                      <a:endParaRPr lang="ru-RU" sz="180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1473416,47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1473413,27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13739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Благоустройство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2432758,73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2432758,73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4687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Культура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6398,00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6398,00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5536" y="188640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СТРУКТУРА И ОБЪЕМ РАСХОДОВ БЮДЖЕТА НОВОСЕЛОВСКОГО СЕЛЬСКОГО ПОСЕЛЕНИЯ ЗА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2022 (РУБ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ru-RU" sz="2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8126" y="0"/>
            <a:ext cx="90458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РАСХОДЫ БЮДЖЕТА ПОСЕЛЕНИЯ В РАМКАХ МУНИЦИПАЛЬНЫХ  ЦЕЛЕВЫХ ПРОГРАММ ЗА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(РУБ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2109939"/>
              </p:ext>
            </p:extLst>
          </p:nvPr>
        </p:nvGraphicFramePr>
        <p:xfrm>
          <a:off x="179512" y="1412776"/>
          <a:ext cx="8640960" cy="450589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89659"/>
                <a:gridCol w="1314997"/>
                <a:gridCol w="1410113"/>
                <a:gridCol w="1326191"/>
              </a:tblGrid>
              <a:tr h="92521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Годовые назначения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Кассовое исполнение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</a:t>
                      </a:r>
                      <a:endParaRPr lang="en-US" sz="16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986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ПО ПРОГРАММАМ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6364033,20</a:t>
                      </a:r>
                      <a:endParaRPr lang="ru-RU" sz="14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6364030,00 </a:t>
                      </a:r>
                      <a:endParaRPr lang="ru-RU" sz="14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02181"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Совершенствование местного самоуправления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администрации Новоселовского сельского поселения</a:t>
                      </a:r>
                      <a:r>
                        <a:rPr lang="ru-RU" sz="16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Симферопольского района Республики Крым на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2022 год</a:t>
                      </a:r>
                      <a:r>
                        <a:rPr lang="ru-RU" sz="16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плановый период 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</a:t>
                      </a:r>
                      <a:r>
                        <a:rPr lang="ru-RU" sz="16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годов»</a:t>
                      </a:r>
                      <a:endParaRPr lang="ru-RU" sz="16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2532858,00 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2532858,00 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1840"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"Дорожное хозяйство на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2022- 2024годы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"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1398416,47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1398413,27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06021"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«Благоустройство территории Новоселовского сельского поселения Симферопольского района Республики Крым 2022 год и на плановый период 2023 и 2024 годов» </a:t>
                      </a:r>
                      <a:endParaRPr lang="ru-RU" sz="16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2432758,73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2432758,73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2932</TotalTime>
  <Words>478</Words>
  <Application>Microsoft Office PowerPoint</Application>
  <PresentationFormat>Экран (4:3)</PresentationFormat>
  <Paragraphs>158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Бюджет для граждан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Семейка Соитовых!</dc:creator>
  <cp:lastModifiedBy>user</cp:lastModifiedBy>
  <cp:revision>47</cp:revision>
  <dcterms:created xsi:type="dcterms:W3CDTF">2018-03-07T10:41:26Z</dcterms:created>
  <dcterms:modified xsi:type="dcterms:W3CDTF">2023-05-10T07:35:34Z</dcterms:modified>
</cp:coreProperties>
</file>