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1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11B"/>
    <a:srgbClr val="4F54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3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Доходы всего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6053667648039131E-2"/>
                  <c:y val="-0.3249530467889103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1277919474668287E-2"/>
                  <c:y val="-0.236801542490304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0.00</c:formatCode>
                <c:ptCount val="2"/>
                <c:pt idx="0" formatCode="General">
                  <c:v>3506.57</c:v>
                </c:pt>
                <c:pt idx="1">
                  <c:v>3681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cylinder"/>
        <c:axId val="188674960"/>
        <c:axId val="188675352"/>
        <c:axId val="0"/>
      </c:bar3DChart>
      <c:catAx>
        <c:axId val="1886749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88675352"/>
        <c:crosses val="autoZero"/>
        <c:auto val="1"/>
        <c:lblAlgn val="ctr"/>
        <c:lblOffset val="100"/>
        <c:noMultiLvlLbl val="0"/>
      </c:catAx>
      <c:valAx>
        <c:axId val="18867535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886749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449416640177044E-2"/>
          <c:y val="0.37852059647693476"/>
          <c:w val="0.86449834587174301"/>
          <c:h val="0.5345853547136735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978.68</c:v>
                </c:pt>
                <c:pt idx="1">
                  <c:v>276.38</c:v>
                </c:pt>
                <c:pt idx="2">
                  <c:v>2251.5100000000002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6.2582963950599868E-2"/>
          <c:y val="4.5485378167857859E-2"/>
          <c:w val="0.82451003833712522"/>
          <c:h val="0.25937032128705306"/>
        </c:manualLayout>
      </c:layout>
      <c:overlay val="0"/>
      <c:txPr>
        <a:bodyPr/>
        <a:lstStyle/>
        <a:p>
          <a:pPr>
            <a:defRPr b="1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5416666666666666E-2"/>
                  <c:y val="-0.2750000000000000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125E-2"/>
                  <c:y val="-0.19062499999999988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4068.77</c:v>
                </c:pt>
                <c:pt idx="1">
                  <c:v>4067.77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cylinder"/>
        <c:axId val="188676528"/>
        <c:axId val="188676920"/>
        <c:axId val="0"/>
      </c:bar3DChart>
      <c:catAx>
        <c:axId val="1886765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 b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88676920"/>
        <c:crosses val="autoZero"/>
        <c:auto val="1"/>
        <c:lblAlgn val="ctr"/>
        <c:lblOffset val="100"/>
        <c:noMultiLvlLbl val="0"/>
      </c:catAx>
      <c:valAx>
        <c:axId val="1886769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88676528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 sz="2800" b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overlay val="0"/>
      <c:txPr>
        <a:bodyPr/>
        <a:lstStyle/>
        <a:p>
          <a:pPr>
            <a:defRPr sz="2800" b="1">
              <a:solidFill>
                <a:schemeClr val="accent5">
                  <a:lumMod val="50000"/>
                </a:schemeClr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0.66149</cdr:x>
      <cdr:y>0.17719</cdr:y>
    </cdr:from>
    <cdr:to>
      <cdr:x>0.81505</cdr:x>
      <cdr:y>0.31893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032448" y="720080"/>
          <a:ext cx="936104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99,8</a:t>
          </a:r>
          <a:r>
            <a:rPr lang="ru-RU" sz="2400" b="1" dirty="0" smtClean="0">
              <a:solidFill>
                <a:schemeClr val="accent6">
                  <a:lumMod val="75000"/>
                </a:schemeClr>
              </a:solidFill>
            </a:rPr>
            <a:t>%</a:t>
          </a:r>
          <a:endParaRPr lang="ru-RU" sz="2400" b="1" dirty="0">
            <a:solidFill>
              <a:schemeClr val="accent6">
                <a:lumMod val="75000"/>
              </a:schemeClr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ovoselovskoe.rk.gov.ru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085184"/>
            <a:ext cx="8424936" cy="1584176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Отчет об исполнении  бюджета Новоселовского сельского поселения Симферопольского  района за 2021год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122" name="AutoShape 2" descr="https://lucidgypsy.files.wordpress.com/2013/12/sky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47002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4919008"/>
            <a:ext cx="831641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Администрация Новоселовского сельского поселения</a:t>
            </a: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Официальный сайт: </a:t>
            </a:r>
            <a:r>
              <a:rPr lang="fr-FR" sz="20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https://novoselovskoe.rk.gov.ru</a:t>
            </a:r>
            <a:r>
              <a:rPr lang="fr-FR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endParaRPr lang="ru-RU" sz="2000" b="1" dirty="0" smtClean="0">
              <a:solidFill>
                <a:schemeClr val="accent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Адрес: 297550, Республика Крым, Симферопольский район,                        с. Новоселовка, ул. Комсомольская,26</a:t>
            </a: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E-mail: </a:t>
            </a:r>
            <a:r>
              <a:rPr lang="en-US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novoselovka2009@mail.ru</a:t>
            </a:r>
            <a:endParaRPr lang="ru-RU" sz="2000" b="1" dirty="0" smtClean="0">
              <a:solidFill>
                <a:schemeClr val="accent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55576" y="188640"/>
            <a:ext cx="7488832" cy="175432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alt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Уважаемые жители Новоселовского сельского поселения!</a:t>
            </a:r>
            <a:endParaRPr lang="ru-RU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44824"/>
            <a:ext cx="871296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       </a:t>
            </a:r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Представляем Вашему вниманию Отчет об исполнении  бюджета </a:t>
            </a:r>
            <a:r>
              <a:rPr lang="ru-RU" altLang="ru-RU" sz="2800" b="1" dirty="0">
                <a:ln w="11430"/>
                <a:solidFill>
                  <a:srgbClr val="34411B"/>
                </a:solidFill>
                <a:latin typeface="Times New Roman" pitchFamily="18" charset="0"/>
                <a:cs typeface="Times New Roman" pitchFamily="18" charset="0"/>
              </a:rPr>
              <a:t>Новоселовского</a:t>
            </a:r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сельского поселения Симферопольского района за 2021 год.</a:t>
            </a:r>
          </a:p>
          <a:p>
            <a:pPr algn="just"/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Бюджет для граждан нацелен на получение обратной связи от жителей поселения, которых волнуют проблемы муниципальных финансов. Надеемся, что представление бюджета в понятной для жителей форме повысит уровень общественного участия граждан в бюджетном процессе.</a:t>
            </a:r>
            <a:endParaRPr lang="ru-RU" sz="2800" b="1" dirty="0">
              <a:solidFill>
                <a:srgbClr val="34411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1520" y="188640"/>
            <a:ext cx="88924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ОСНОВНЫЕ ПАРАМЕТРЫ ИСПОЛНЕНИЯ  БЮДЖЕТА НОВОСЕЛОВСКОГО  СЕЛЬСКОГО ПОСЕЛЕНИЯ ЗА 2021 ГОД (ТЫС.РУБ.)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139191"/>
              </p:ext>
            </p:extLst>
          </p:nvPr>
        </p:nvGraphicFramePr>
        <p:xfrm>
          <a:off x="1115616" y="1844824"/>
          <a:ext cx="7200800" cy="220740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76963"/>
                <a:gridCol w="1538035"/>
                <a:gridCol w="1383704"/>
                <a:gridCol w="1902098"/>
              </a:tblGrid>
              <a:tr h="83580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3506,57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3681,00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104,97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Расход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4068,77 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4067,77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99,98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514,20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386,77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4" descr="http://zuzino.mos.ru/upload/medialibrary/d03/byudzhet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4509120"/>
            <a:ext cx="4194984" cy="20652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23528" y="332656"/>
            <a:ext cx="8344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ИСПОЛНЕНИЕ БЮДЖЕТА НОВОСЕЛОВСКОГО СЕЛЬСКОГО ПОСЕЛЕНИЯ ЗА 2021</a:t>
            </a:r>
          </a:p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ГОД ПО ДОХОДАМ (ТЫС.РУБ.)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584936040"/>
              </p:ext>
            </p:extLst>
          </p:nvPr>
        </p:nvGraphicFramePr>
        <p:xfrm>
          <a:off x="467544" y="1916832"/>
          <a:ext cx="3744416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860556662"/>
              </p:ext>
            </p:extLst>
          </p:nvPr>
        </p:nvGraphicFramePr>
        <p:xfrm>
          <a:off x="3635896" y="1916832"/>
          <a:ext cx="550810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517349"/>
              </p:ext>
            </p:extLst>
          </p:nvPr>
        </p:nvGraphicFramePr>
        <p:xfrm>
          <a:off x="323529" y="923333"/>
          <a:ext cx="8568952" cy="4996403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5355595"/>
                <a:gridCol w="841068"/>
                <a:gridCol w="1133483"/>
                <a:gridCol w="1238806"/>
              </a:tblGrid>
              <a:tr h="201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Поступило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Отклонения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96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1255,06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1385,80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130,74</a:t>
                      </a:r>
                      <a:endParaRPr lang="ru-RU" sz="15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02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</a:t>
                      </a: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лиц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640,52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605,09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35,43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6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Единый сельскохозяйственный</a:t>
                      </a:r>
                      <a:r>
                        <a:rPr lang="ru-RU" sz="15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налог</a:t>
                      </a: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13,98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3,05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10,93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Налог на имущество</a:t>
                      </a: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39,83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44,35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4,53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63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274,35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279,22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-4,87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58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9,10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0,90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7927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находящегося в государственной и муниципальной собственности доходы от использования имущества, находящегося в государственной и муниципальной собственности  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128,79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214,04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-85,25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966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платы, а также средства от продажи права на заключение договоров аренды за земли, находящиеся в собственности сельских поселений (за исключением земельных участков муниципальных бюджетных и автономных учреждений)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80,11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101,35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-21,22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Доходы</a:t>
                      </a:r>
                      <a:r>
                        <a:rPr lang="ru-RU" sz="15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 оказания платных услуг и компенсации затрат государства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4,27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4,27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Доходы от продажи материальных и нематериальных активов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67,48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124,08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-56,60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58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Прочие неналоговые доходы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1,25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1,25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8596" y="5643578"/>
            <a:ext cx="84638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700" b="1" i="1" dirty="0" smtClean="0">
              <a:solidFill>
                <a:schemeClr val="tx2">
                  <a:lumMod val="50000"/>
                </a:schemeClr>
              </a:solidFill>
              <a:latin typeface="+mj-lt"/>
              <a:cs typeface="Times New Roman" pitchFamily="18" charset="0"/>
            </a:endParaRPr>
          </a:p>
          <a:p>
            <a:pPr algn="just"/>
            <a:r>
              <a:rPr lang="en-US" sz="1700" b="1" i="1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itchFamily="18" charset="0"/>
              </a:rPr>
              <a:t>*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 исполнения собственных доходов бюджета поселения за 2021 год свидетельствует  о том, что план по указанным доходам  перевыполнен   на сумму  163,09  тыс. руб.</a:t>
            </a:r>
            <a:endParaRPr lang="ru-RU" sz="170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СТРУКТУРА И ОБЪЕМ НАЛОГОВЫХ И НЕНАЛОГОВЫХ ДОХОДОВ БЮДЖЕТА НОВОСЕЛОВСКОГО СЕЛЬСКОГО ПОСЕЛЕНИЯ ЗА 2021</a:t>
            </a:r>
          </a:p>
          <a:p>
            <a:pPr algn="ctr"/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ГОД (ТЫС.РУБ.)</a:t>
            </a:r>
            <a:endParaRPr lang="ru-RU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-396552" y="0"/>
            <a:ext cx="100091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СТРУКТУРА И ОБЪЕМ БЕЗВОЗМЕЗДНЫХ ПОСТУПЛЕНИЙ (ТЫС.РУБ.)  </a:t>
            </a: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357667"/>
              </p:ext>
            </p:extLst>
          </p:nvPr>
        </p:nvGraphicFramePr>
        <p:xfrm>
          <a:off x="395536" y="1124744"/>
          <a:ext cx="8352928" cy="55698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752528"/>
                <a:gridCol w="1008112"/>
                <a:gridCol w="1008112"/>
                <a:gridCol w="1584176"/>
              </a:tblGrid>
              <a:tr h="648072">
                <a:tc>
                  <a:txBody>
                    <a:bodyPr/>
                    <a:lstStyle/>
                    <a:p>
                      <a:pPr algn="l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Исполнение(%)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3888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2251,51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2295,20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101,94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3264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Дотации на выравнивание уровня бюджетной обеспеченности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1369,57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1369,57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3264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на поддержку мер по обеспечению сбалансированности бюджетов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375,20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375,20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54493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Субвенции на осуществление полномочий по первичному воинскому учету  на территориях,  где отсутствуют военные комиссариаты 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93,57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93,57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3845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Субвенции на выполнение передаваемых полномочий субъектов РФ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0,73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0,73 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0806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Иные  межбюджетные трансферты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412,44 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460,44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111,64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0806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Возврат остатков субсидий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-4,32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11560" y="188640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ИСПОЛНЕНИЕ БЮДЖЕТА НОВОСЕЛОВСКОГО СЕЛЬСКОГО ПОСЕЛЕНИЯ ЗА 2021 ГОД ПО РАСХОДАМ (ТЫС.РУБ.)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70100767"/>
              </p:ext>
            </p:extLst>
          </p:nvPr>
        </p:nvGraphicFramePr>
        <p:xfrm>
          <a:off x="1403648" y="1484784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724951"/>
              </p:ext>
            </p:extLst>
          </p:nvPr>
        </p:nvGraphicFramePr>
        <p:xfrm>
          <a:off x="467544" y="1340769"/>
          <a:ext cx="8352927" cy="3635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/>
                <a:gridCol w="1008112"/>
                <a:gridCol w="1152128"/>
                <a:gridCol w="1440159"/>
              </a:tblGrid>
              <a:tr h="57584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Исполнение(%)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905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4068,77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4067,77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99,98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905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Общегосударственные вопросы</a:t>
                      </a:r>
                      <a:r>
                        <a:rPr lang="ru-RU" sz="18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2559,92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2558,92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99,98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905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Национальная оборона</a:t>
                      </a:r>
                      <a:endParaRPr lang="ru-RU" sz="18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93,57</a:t>
                      </a:r>
                      <a:endParaRPr lang="ru-RU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93,57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</a:tr>
              <a:tr h="3555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Дорожное хозяйство (дорожные фонды)</a:t>
                      </a:r>
                      <a:endParaRPr lang="ru-RU" sz="180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412,44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412,44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3739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Благоустройство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994,50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994,50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3739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2,30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2,30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4687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Культура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6,04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6,04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188640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СТРУКТУРА И ОБЪЕМ РАСХОДОВ БЮДЖЕТА НОВОСЕЛОВСКОГО СЕЛЬСКОГО ПОСЕЛЕНИЯ ЗА 2021</a:t>
            </a:r>
          </a:p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(ТЫС.РУБ.)</a:t>
            </a:r>
            <a:endParaRPr lang="ru-RU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0"/>
            <a:ext cx="90458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РАСХОДЫ БЮДЖЕТА ПОСЕЛЕНИЯ В РАМКАХ МУНИЦИПАЛЬНЫХ  ЦЕЛЕВЫХ ПРОГРАММ ЗА 2021 ГОД (ТЫС.РУБ.)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387404"/>
              </p:ext>
            </p:extLst>
          </p:nvPr>
        </p:nvGraphicFramePr>
        <p:xfrm>
          <a:off x="179512" y="1412776"/>
          <a:ext cx="8640960" cy="44451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89659"/>
                <a:gridCol w="1314997"/>
                <a:gridCol w="1410113"/>
                <a:gridCol w="1326191"/>
              </a:tblGrid>
              <a:tr h="92521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Годовые назначения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  <a:endParaRPr lang="en-US" sz="16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986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ПО ПРОГРАММАМ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3739,01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3739,01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02181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Совершенствование местного самоуправления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администрации Новоселовского сельского поселения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Симферопольского района Республики Крым на 2021 год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плановый период  2022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и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годов»</a:t>
                      </a:r>
                      <a:endParaRPr lang="ru-RU" sz="16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2503,90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2503,90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1840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"Дорожное хозяйство на 2021- 2023 годы"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412,44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412,44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06021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Благоустройство территории Новоселовского сельского поселения Симферопольского района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Республики Крым на 2021 год"</a:t>
                      </a:r>
                      <a:endParaRPr lang="ru-RU" sz="16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822,67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822,67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2894</TotalTime>
  <Words>489</Words>
  <Application>Microsoft Office PowerPoint</Application>
  <PresentationFormat>Экран (4:3)</PresentationFormat>
  <Paragraphs>171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Бюджет для граждан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user</cp:lastModifiedBy>
  <cp:revision>41</cp:revision>
  <dcterms:created xsi:type="dcterms:W3CDTF">2018-03-07T10:41:26Z</dcterms:created>
  <dcterms:modified xsi:type="dcterms:W3CDTF">2022-05-06T10:31:59Z</dcterms:modified>
</cp:coreProperties>
</file>