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1" r:id="rId10"/>
    <p:sldId id="26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4411B"/>
    <a:srgbClr val="4F540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2"/>
  <c:chart>
    <c:title>
      <c:tx>
        <c:rich>
          <a:bodyPr/>
          <a:lstStyle/>
          <a:p>
            <a:pPr>
              <a:defRPr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Доходы всего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c:rich>
      </c:tx>
      <c:layout/>
    </c:title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dLbls>
            <c:dLbl>
              <c:idx val="0"/>
              <c:layout>
                <c:manualLayout>
                  <c:x val="5.6053667648039131E-2"/>
                  <c:y val="-0.32495304678891035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1277919474668287E-2"/>
                  <c:y val="-0.23680154249030425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5455.46</c:v>
                </c:pt>
                <c:pt idx="1">
                  <c:v>5798.23</c:v>
                </c:pt>
              </c:numCache>
            </c:numRef>
          </c:val>
        </c:ser>
        <c:dLbls>
          <c:showVal val="1"/>
        </c:dLbls>
        <c:gapWidth val="95"/>
        <c:gapDepth val="95"/>
        <c:shape val="cylinder"/>
        <c:axId val="101148544"/>
        <c:axId val="104758272"/>
        <c:axId val="0"/>
      </c:bar3DChart>
      <c:catAx>
        <c:axId val="101148544"/>
        <c:scaling>
          <c:orientation val="minMax"/>
        </c:scaling>
        <c:axPos val="b"/>
        <c:numFmt formatCode="General" sourceLinked="0"/>
        <c:majorTickMark val="none"/>
        <c:tickLblPos val="nextTo"/>
        <c:txPr>
          <a:bodyPr/>
          <a:lstStyle/>
          <a:p>
            <a:pPr>
              <a:defRPr b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4758272"/>
        <c:crosses val="autoZero"/>
        <c:auto val="1"/>
        <c:lblAlgn val="ctr"/>
        <c:lblOffset val="100"/>
      </c:catAx>
      <c:valAx>
        <c:axId val="104758272"/>
        <c:scaling>
          <c:orientation val="minMax"/>
        </c:scaling>
        <c:delete val="1"/>
        <c:axPos val="l"/>
        <c:numFmt formatCode="General" sourceLinked="1"/>
        <c:tickLblPos val="none"/>
        <c:crossAx val="10114854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9.3449416640177044E-2"/>
          <c:y val="0.37852059647693476"/>
          <c:w val="0.86449834587174301"/>
          <c:h val="0.5345853547136735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Percent val="1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1053.02</c:v>
                </c:pt>
                <c:pt idx="1">
                  <c:v>372.03</c:v>
                </c:pt>
                <c:pt idx="2">
                  <c:v>4373.18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>
        <c:manualLayout>
          <c:xMode val="edge"/>
          <c:yMode val="edge"/>
          <c:x val="6.2582963950599868E-2"/>
          <c:y val="4.5485378167857859E-2"/>
          <c:w val="0.82451003833712522"/>
          <c:h val="0.25937032128705306"/>
        </c:manualLayout>
      </c:layout>
      <c:txPr>
        <a:bodyPr/>
        <a:lstStyle/>
        <a:p>
          <a:pPr>
            <a:defRPr b="1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7"/>
  <c:chart>
    <c:autoTitleDeleted val="1"/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dLbls>
            <c:dLbl>
              <c:idx val="0"/>
              <c:layout>
                <c:manualLayout>
                  <c:x val="3.5416666666666666E-2"/>
                  <c:y val="-0.27500000000000002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125E-2"/>
                  <c:y val="-0.19062499999999988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5510.03</c:v>
                </c:pt>
                <c:pt idx="1">
                  <c:v>5497.9</c:v>
                </c:pt>
              </c:numCache>
            </c:numRef>
          </c:val>
        </c:ser>
        <c:dLbls>
          <c:showVal val="1"/>
        </c:dLbls>
        <c:gapWidth val="95"/>
        <c:gapDepth val="95"/>
        <c:shape val="cylinder"/>
        <c:axId val="130009344"/>
        <c:axId val="133775360"/>
        <c:axId val="0"/>
      </c:bar3DChart>
      <c:catAx>
        <c:axId val="130009344"/>
        <c:scaling>
          <c:orientation val="minMax"/>
        </c:scaling>
        <c:axPos val="b"/>
        <c:numFmt formatCode="General" sourceLinked="0"/>
        <c:majorTickMark val="none"/>
        <c:tickLblPos val="nextTo"/>
        <c:txPr>
          <a:bodyPr/>
          <a:lstStyle/>
          <a:p>
            <a:pPr>
              <a:defRPr sz="2000" b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3775360"/>
        <c:crosses val="autoZero"/>
        <c:auto val="1"/>
        <c:lblAlgn val="ctr"/>
        <c:lblOffset val="100"/>
      </c:catAx>
      <c:valAx>
        <c:axId val="133775360"/>
        <c:scaling>
          <c:orientation val="minMax"/>
        </c:scaling>
        <c:delete val="1"/>
        <c:axPos val="l"/>
        <c:numFmt formatCode="General" sourceLinked="1"/>
        <c:tickLblPos val="none"/>
        <c:crossAx val="130009344"/>
        <c:crosses val="autoZero"/>
        <c:crossBetween val="between"/>
      </c:valAx>
    </c:plotArea>
    <c:legend>
      <c:legendPos val="t"/>
      <c:legendEntry>
        <c:idx val="0"/>
        <c:txPr>
          <a:bodyPr/>
          <a:lstStyle/>
          <a:p>
            <a:pPr>
              <a:defRPr sz="2800" b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/>
      <c:txPr>
        <a:bodyPr/>
        <a:lstStyle/>
        <a:p>
          <a:pPr>
            <a:defRPr sz="2800" b="1">
              <a:solidFill>
                <a:schemeClr val="accent5">
                  <a:lumMod val="50000"/>
                </a:schemeClr>
              </a:solidFill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0.66149</cdr:x>
      <cdr:y>0.17719</cdr:y>
    </cdr:from>
    <cdr:to>
      <cdr:x>0.81505</cdr:x>
      <cdr:y>0.31893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032448" y="720080"/>
          <a:ext cx="936104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400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99,8</a:t>
          </a:r>
          <a:r>
            <a:rPr lang="ru-RU" sz="2400" b="1" dirty="0" smtClean="0">
              <a:solidFill>
                <a:schemeClr val="accent6">
                  <a:lumMod val="75000"/>
                </a:schemeClr>
              </a:solidFill>
            </a:rPr>
            <a:t>%</a:t>
          </a:r>
          <a:endParaRPr lang="ru-RU" sz="2400" b="1" dirty="0">
            <a:solidFill>
              <a:schemeClr val="accent6">
                <a:lumMod val="75000"/>
              </a:schemeClr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20.03.2020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5085184"/>
            <a:ext cx="8424936" cy="1584176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Отчет об исполнении  бюджета Новоселовского сельского поселения Симферопольского  района за </a:t>
            </a: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2019 </a:t>
            </a: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122" name="AutoShape 2" descr="https://lucidgypsy.files.wordpress.com/2013/12/sky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>
          <a:xfrm>
            <a:off x="611560" y="836712"/>
            <a:ext cx="7772400" cy="1470025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 для граждан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4919008"/>
            <a:ext cx="83164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Администрация Новоселовского сельского поселения</a:t>
            </a:r>
          </a:p>
          <a:p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Официальный сайт: </a:t>
            </a:r>
            <a:r>
              <a:rPr lang="fr-FR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http://</a:t>
            </a:r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Новоселовка-</a:t>
            </a:r>
            <a:r>
              <a:rPr lang="ru-RU" sz="2000" b="1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адм.рф</a:t>
            </a:r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/</a:t>
            </a:r>
          </a:p>
          <a:p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Телефон: +7 (3652) 273-334</a:t>
            </a:r>
          </a:p>
          <a:p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Адрес: 297550, Республика Крым, Симферопольский район,                        с. Новоселовка, ул. Комсомольская,26</a:t>
            </a:r>
          </a:p>
          <a:p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E-mail: </a:t>
            </a:r>
            <a:r>
              <a:rPr lang="en-US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novoselovka2009@mail.ru</a:t>
            </a:r>
            <a:endParaRPr lang="ru-RU" sz="2000" b="1" dirty="0" smtClean="0">
              <a:solidFill>
                <a:schemeClr val="accent2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755576" y="188640"/>
            <a:ext cx="7488832" cy="175432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altLang="ru-RU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Уважаемые жители Новоселовского сельского поселения!</a:t>
            </a:r>
            <a:endParaRPr lang="ru-RU" sz="3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844824"/>
            <a:ext cx="871296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       </a:t>
            </a:r>
            <a:r>
              <a:rPr lang="ru-RU" sz="2800" b="1" dirty="0" smtClean="0">
                <a:solidFill>
                  <a:srgbClr val="34411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Представляем Вашему вниманию Отчет об исполнении  бюджета </a:t>
            </a:r>
            <a:r>
              <a:rPr lang="ru-RU" altLang="ru-RU" sz="2800" b="1" dirty="0">
                <a:ln w="11430"/>
                <a:solidFill>
                  <a:srgbClr val="34411B"/>
                </a:solidFill>
                <a:latin typeface="Times New Roman" pitchFamily="18" charset="0"/>
                <a:cs typeface="Times New Roman" pitchFamily="18" charset="0"/>
              </a:rPr>
              <a:t>Новоселовского</a:t>
            </a:r>
            <a:r>
              <a:rPr lang="ru-RU" sz="2800" b="1" dirty="0" smtClean="0">
                <a:solidFill>
                  <a:srgbClr val="34411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сельского поселения Симферопольского района за </a:t>
            </a:r>
            <a:r>
              <a:rPr lang="ru-RU" sz="2800" b="1" dirty="0" smtClean="0">
                <a:solidFill>
                  <a:srgbClr val="34411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</a:t>
            </a:r>
            <a:r>
              <a:rPr lang="ru-RU" sz="2800" b="1" dirty="0" smtClean="0">
                <a:solidFill>
                  <a:srgbClr val="34411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год.</a:t>
            </a:r>
          </a:p>
          <a:p>
            <a:pPr algn="just"/>
            <a:r>
              <a:rPr lang="ru-RU" sz="2800" b="1" dirty="0" smtClean="0">
                <a:solidFill>
                  <a:srgbClr val="34411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Бюджет для граждан нацелен на получение обратной связи от жителей поселения, которых волнуют проблемы муниципальных финансов. Надеемся, что представление бюджета в понятной для жителей форме повысит уровень общественного участия граждан в бюджетном процессе.</a:t>
            </a:r>
            <a:endParaRPr lang="ru-RU" sz="2800" b="1" dirty="0">
              <a:solidFill>
                <a:srgbClr val="34411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51520" y="188640"/>
            <a:ext cx="88924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ОСНОВНЫЕ ПАРАМЕТРЫ ИСПОЛНЕНИЯ  БЮДЖЕТА НОВОСЕЛОВСКОГО  СЕЛЬСКОГО ПОСЕЛЕНИЯ ЗА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2019</a:t>
            </a: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ГОД (ТЫС.РУБ.)</a:t>
            </a:r>
            <a:endParaRPr lang="ru-RU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53849809"/>
              </p:ext>
            </p:extLst>
          </p:nvPr>
        </p:nvGraphicFramePr>
        <p:xfrm>
          <a:off x="1115616" y="1844824"/>
          <a:ext cx="7200800" cy="220740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76963"/>
                <a:gridCol w="1538035"/>
                <a:gridCol w="1383704"/>
                <a:gridCol w="1902098"/>
              </a:tblGrid>
              <a:tr h="83580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</a:t>
                      </a:r>
                    </a:p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46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</a:t>
                      </a:r>
                      <a:endParaRPr lang="ru-RU" sz="2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5455,46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5798,23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106,30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46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Расход</a:t>
                      </a:r>
                      <a:endParaRPr lang="ru-RU" sz="2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5510,03 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5497,90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99,80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46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Дефицит</a:t>
                      </a:r>
                      <a:endParaRPr lang="ru-RU" sz="2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22,56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300,33 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4" descr="http://zuzino.mos.ru/upload/medialibrary/d03/byudzhet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4509120"/>
            <a:ext cx="4194984" cy="20652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23528" y="332656"/>
            <a:ext cx="83440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ИСПОЛНЕНИЕ БЮДЖЕТА НОВОСЕЛОВСКОГО СЕЛЬСКОГО ПОСЕЛЕНИЯ ЗА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2019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ГОД ПО ДОХОДАМ (ТЫС.РУБ.)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xmlns="" val="2275088969"/>
              </p:ext>
            </p:extLst>
          </p:nvPr>
        </p:nvGraphicFramePr>
        <p:xfrm>
          <a:off x="467544" y="1916832"/>
          <a:ext cx="3744416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xmlns="" val="1876731030"/>
              </p:ext>
            </p:extLst>
          </p:nvPr>
        </p:nvGraphicFramePr>
        <p:xfrm>
          <a:off x="3635896" y="1916832"/>
          <a:ext cx="550810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16950538"/>
              </p:ext>
            </p:extLst>
          </p:nvPr>
        </p:nvGraphicFramePr>
        <p:xfrm>
          <a:off x="323529" y="1412776"/>
          <a:ext cx="8640959" cy="4024488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5400599"/>
                <a:gridCol w="848136"/>
                <a:gridCol w="1143008"/>
                <a:gridCol w="1249216"/>
              </a:tblGrid>
              <a:tr h="4590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Поступило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Отклонения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  <a:tr h="2639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1108,33</a:t>
                      </a:r>
                      <a:endParaRPr lang="ru-RU" sz="1500" b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1425,01</a:t>
                      </a:r>
                      <a:endParaRPr lang="ru-RU" sz="1500" b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-316,68</a:t>
                      </a:r>
                      <a:endParaRPr lang="ru-RU" sz="1500" b="1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  <a:tr h="289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</a:t>
                      </a: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лиц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749,68</a:t>
                      </a:r>
                      <a:endParaRPr lang="ru-RU" sz="1500" b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712,80</a:t>
                      </a:r>
                      <a:endParaRPr lang="ru-RU" sz="1500" b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36,88</a:t>
                      </a:r>
                      <a:endParaRPr lang="ru-RU" sz="1500" b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  <a:tr h="289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Единый сельскохозяйственный</a:t>
                      </a:r>
                      <a:r>
                        <a:rPr lang="ru-RU" sz="1500" b="1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налог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0,00</a:t>
                      </a:r>
                      <a:endParaRPr lang="ru-RU" sz="1500" b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21,00</a:t>
                      </a:r>
                      <a:endParaRPr lang="ru-RU" sz="1500" b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-21,00</a:t>
                      </a:r>
                      <a:endParaRPr lang="ru-RU" sz="1500" b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  <a:tr h="234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271,25</a:t>
                      </a:r>
                      <a:endParaRPr lang="ru-RU" sz="1500" b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319,22</a:t>
                      </a:r>
                      <a:endParaRPr lang="ru-RU" sz="1500" b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-47,97</a:t>
                      </a:r>
                      <a:endParaRPr lang="ru-RU" sz="1500" b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  <a:tr h="2295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16,40</a:t>
                      </a:r>
                      <a:endParaRPr lang="ru-RU" sz="1500" b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24,40</a:t>
                      </a:r>
                      <a:endParaRPr lang="ru-RU" sz="1500" b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-8,00</a:t>
                      </a:r>
                      <a:endParaRPr lang="ru-RU" sz="1500" b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  <a:tr h="11161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Доходы от сдачи в аренду имущества, находящегося в государственной и муниципальной собственности доходы от использования имущества, находящегося в государственной и муниципальной собственности  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71,00</a:t>
                      </a:r>
                      <a:endParaRPr lang="ru-RU" sz="1500" b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-157,30</a:t>
                      </a:r>
                      <a:endParaRPr lang="ru-RU" sz="1500" b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-86,30</a:t>
                      </a:r>
                      <a:endParaRPr lang="ru-RU" sz="1500" b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  <a:tr h="2295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 платы, а также средства от продажи права на заключение договоров аренды за земли, находящиеся в собственности сельских поселений (за исключением земельных участков муниципальных бюджетных и автономных учреждений)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1500" b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190,29</a:t>
                      </a:r>
                      <a:endParaRPr lang="ru-RU" sz="1500" b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-190,29</a:t>
                      </a:r>
                      <a:endParaRPr lang="ru-RU" sz="1500" b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28596" y="5643578"/>
            <a:ext cx="8463884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700" b="1" i="1" dirty="0" smtClean="0">
                <a:solidFill>
                  <a:schemeClr val="tx2">
                    <a:lumMod val="50000"/>
                  </a:schemeClr>
                </a:solidFill>
                <a:latin typeface="+mj-lt"/>
                <a:cs typeface="Times New Roman" pitchFamily="18" charset="0"/>
              </a:rPr>
              <a:t>*</a:t>
            </a:r>
            <a:r>
              <a:rPr lang="ru-RU" sz="1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Анализ исполнения собственных доходов бюджета поселения за </a:t>
            </a:r>
            <a:r>
              <a:rPr lang="ru-RU" sz="1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2019 </a:t>
            </a:r>
            <a:r>
              <a:rPr lang="ru-RU" sz="1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 свидетельствует  о том, что план по указанным доходам  </a:t>
            </a:r>
            <a:r>
              <a:rPr lang="ru-RU" sz="1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перевыполнен   </a:t>
            </a:r>
            <a:r>
              <a:rPr lang="ru-RU" sz="1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сумму  </a:t>
            </a:r>
            <a:r>
              <a:rPr lang="ru-RU" sz="1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276,63  </a:t>
            </a:r>
            <a:r>
              <a:rPr lang="ru-RU" sz="1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700" b="1" i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СТРУКТУРА И ОБЪЕМ НАЛОГОВЫХ И НЕНАЛОГОВЫХ ДОХОДОВ БЮДЖЕТА НОВОСЕЛОВСКОГО СЕЛЬСКОГО ПОСЕЛЕНИЯ ЗА </a:t>
            </a:r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2019</a:t>
            </a:r>
          </a:p>
          <a:p>
            <a:pPr algn="ctr"/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ГОД (ТЫС.РУБ.)</a:t>
            </a:r>
            <a:endParaRPr lang="ru-RU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-396552" y="0"/>
            <a:ext cx="100091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СТРУКТУРА И ОБЪЕМ БЕЗВОЗМЕЗДНЫХ ПОСТУПЛЕНИЙ (ТЫС.РУБ.)  </a:t>
            </a:r>
            <a:endParaRPr lang="ru-RU" sz="2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68953381"/>
              </p:ext>
            </p:extLst>
          </p:nvPr>
        </p:nvGraphicFramePr>
        <p:xfrm>
          <a:off x="395536" y="1124744"/>
          <a:ext cx="8352928" cy="504901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752528"/>
                <a:gridCol w="1008112"/>
                <a:gridCol w="1008112"/>
                <a:gridCol w="1584176"/>
              </a:tblGrid>
              <a:tr h="648072">
                <a:tc>
                  <a:txBody>
                    <a:bodyPr/>
                    <a:lstStyle/>
                    <a:p>
                      <a:pPr algn="l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sz="2000" b="1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2000" b="1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Исполнение(%)</a:t>
                      </a:r>
                      <a:endParaRPr lang="ru-RU" sz="2000" b="1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3888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4347,13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4375,48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100,6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3264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Дотации на выравнивание уровня бюджетной обеспеченности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1144,33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1144,33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3264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Дотации бюджетам на поддержку мер по обеспечению сбалансированности бюджетов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2125,00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2125,00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54493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Субвенции на осуществление полномочий по первичному воинскому учету  на территориях,  где отсутствуют военные комиссариаты 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95,84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95,84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13845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Субвенции на выполнение передаваемых полномочий субъектов РФ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0,73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0,73 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0806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Иные  межбюджетные трансферты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981,23 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1009,58 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103,9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11560" y="188640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ИСПОЛНЕНИЕ БЮДЖЕТА НОВОСЕЛОВСКОГО СЕЛЬСКОГО ПОСЕЛЕНИЯ ЗА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2019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ГОД ПО РАСХОДАМ (ТЫС.РУБ.)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xmlns="" val="901525547"/>
              </p:ext>
            </p:extLst>
          </p:nvPr>
        </p:nvGraphicFramePr>
        <p:xfrm>
          <a:off x="1403648" y="1484784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38432181"/>
              </p:ext>
            </p:extLst>
          </p:nvPr>
        </p:nvGraphicFramePr>
        <p:xfrm>
          <a:off x="467544" y="1340769"/>
          <a:ext cx="8352927" cy="4275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2528"/>
                <a:gridCol w="1008112"/>
                <a:gridCol w="1152128"/>
                <a:gridCol w="1440159"/>
              </a:tblGrid>
              <a:tr h="57584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Исполнение(%)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9054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5510,03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5497,90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99,80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9054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Общегосударственные вопросы</a:t>
                      </a:r>
                      <a:r>
                        <a:rPr lang="ru-RU" sz="18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2470,40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2462,99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99,70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9054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Национальная оборона</a:t>
                      </a:r>
                      <a:endParaRPr lang="ru-RU" sz="1800" b="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95,84 </a:t>
                      </a:r>
                      <a:endParaRPr lang="ru-RU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95,84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/>
                </a:tc>
              </a:tr>
              <a:tr h="3555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Дорожное хозяйство (дорожные фонды)</a:t>
                      </a:r>
                      <a:endParaRPr lang="ru-RU" sz="180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1013,24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1009,46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99,6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55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Другие вопросы в области национальной</a:t>
                      </a:r>
                      <a:r>
                        <a:rPr lang="ru-RU" sz="1800" b="1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экономики</a:t>
                      </a:r>
                      <a:endParaRPr lang="ru-RU" sz="1800" b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280,00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280,00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100,00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13739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Благоустройство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1602,86 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1601,92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99,9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13739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42,50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42,50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4687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Культура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5,19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5,19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95536" y="188640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СТРУКТУРА И ОБЪЕМ РАСХОДОВ БЮДЖЕТА НОВОСЕЛОВСКОГО СЕЛЬСКОГО ПОСЕЛЕНИЯ ЗА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2019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(ТЫС.РУБ.)</a:t>
            </a:r>
            <a:endParaRPr lang="ru-RU" sz="2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8126" y="0"/>
            <a:ext cx="90458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РАСХОДЫ БЮДЖЕТА ПОСЕЛЕНИЯ В РАМКАХ МУНИЦИПАЛЬНЫХ  ЦЕЛЕВЫХ ПРОГРАММ ЗА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2019 ГОД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(ТЫС.РУБ.)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33339329"/>
              </p:ext>
            </p:extLst>
          </p:nvPr>
        </p:nvGraphicFramePr>
        <p:xfrm>
          <a:off x="179512" y="1412776"/>
          <a:ext cx="8640960" cy="44451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89659"/>
                <a:gridCol w="1314997"/>
                <a:gridCol w="1410113"/>
                <a:gridCol w="1326191"/>
              </a:tblGrid>
              <a:tr h="92521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Годовые назначения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Кассовое исполнение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</a:t>
                      </a:r>
                      <a:endParaRPr lang="en-US" sz="16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986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 ПО ПРОГРАММАМ</a:t>
                      </a:r>
                      <a:endParaRPr lang="ru-RU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4888,76</a:t>
                      </a:r>
                      <a:endParaRPr lang="ru-RU" sz="14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4878,30</a:t>
                      </a:r>
                      <a:endParaRPr lang="ru-RU" sz="14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99,8</a:t>
                      </a:r>
                      <a:endParaRPr lang="ru-RU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02181"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Совершенствование местного самоуправления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администрации Новоселовского сельского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поселения</a:t>
                      </a:r>
                      <a:r>
                        <a:rPr lang="ru-RU" sz="1600" b="1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Симферопольского района Республики Крым на 2019 год</a:t>
                      </a:r>
                      <a:r>
                        <a:rPr lang="ru-RU" sz="1600" b="1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плановый период 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2020</a:t>
                      </a:r>
                      <a:r>
                        <a:rPr lang="ru-RU" sz="1600" b="1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и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2021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годов»</a:t>
                      </a:r>
                      <a:endParaRPr lang="ru-RU" sz="16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2289,18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2282,92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99,7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1840"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"Дорожное хозяйство на 2018 -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2021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годы"</a:t>
                      </a:r>
                      <a:endParaRPr lang="ru-RU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1013,24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1009,46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99,6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06021"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Благоустройство территории Новоселовского сельского поселения Симферопольского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района</a:t>
                      </a:r>
                      <a:r>
                        <a:rPr lang="ru-RU" sz="1600" b="1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Республики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Крым на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2019 год"</a:t>
                      </a:r>
                      <a:endParaRPr lang="ru-RU" sz="16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1586,34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1585,92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99,97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2802</TotalTime>
  <Words>461</Words>
  <Application>Microsoft Office PowerPoint</Application>
  <PresentationFormat>Экран (4:3)</PresentationFormat>
  <Paragraphs>157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Бюджет для граждан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Семейка Соитовых!</dc:creator>
  <cp:lastModifiedBy>user</cp:lastModifiedBy>
  <cp:revision>30</cp:revision>
  <dcterms:created xsi:type="dcterms:W3CDTF">2018-03-07T10:41:26Z</dcterms:created>
  <dcterms:modified xsi:type="dcterms:W3CDTF">2020-03-20T12:43:24Z</dcterms:modified>
</cp:coreProperties>
</file>