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5" r:id="rId15"/>
    <p:sldId id="272" r:id="rId16"/>
    <p:sldId id="273" r:id="rId17"/>
    <p:sldId id="279" r:id="rId18"/>
    <p:sldId id="280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759" autoAdjust="0"/>
  </p:normalViewPr>
  <p:slideViewPr>
    <p:cSldViewPr>
      <p:cViewPr varScale="1">
        <p:scale>
          <a:sx n="86" d="100"/>
          <a:sy n="86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1717,6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824,0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1346,7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доходы, 29,2%</c:v>
                </c:pt>
                <c:pt idx="1">
                  <c:v>Неналоговые доходы, 26,9%</c:v>
                </c:pt>
                <c:pt idx="2">
                  <c:v>Безвозмездные поступления, 43,9%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1717</c:v>
                </c:pt>
                <c:pt idx="1">
                  <c:v>824</c:v>
                </c:pt>
                <c:pt idx="2" formatCode="#,##0.00">
                  <c:v>1346.7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8567512394284102"/>
          <c:y val="0.2135020960546877"/>
          <c:w val="0.31217203752308736"/>
          <c:h val="0.42974668505323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2019 год</a:t>
            </a:r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доходы, 30,3%</c:v>
                </c:pt>
                <c:pt idx="1">
                  <c:v>Неналоговые доходы, 27,3%</c:v>
                </c:pt>
                <c:pt idx="2">
                  <c:v>Безвозмездные поступления, 42,4%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951.1</c:v>
                </c:pt>
                <c:pt idx="1">
                  <c:v>856.9</c:v>
                </c:pt>
                <c:pt idx="2">
                  <c:v>1334.7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7299534492150761"/>
          <c:y val="0.15098847783254804"/>
          <c:w val="0.33325676420548556"/>
          <c:h val="0.44725892940913264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 30,3%</c:v>
                </c:pt>
                <c:pt idx="1">
                  <c:v>Неналоговые доходы 28,5%</c:v>
                </c:pt>
                <c:pt idx="2">
                  <c:v>Безвозмездные поступления 41,2%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1004.2</c:v>
                </c:pt>
                <c:pt idx="1">
                  <c:v>942.6</c:v>
                </c:pt>
                <c:pt idx="2">
                  <c:v>1362.1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737128747327589"/>
          <c:y val="0.25882633932115595"/>
          <c:w val="0.33918787682312673"/>
          <c:h val="0.44725892940913264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  75,7%</c:v>
                </c:pt>
                <c:pt idx="1">
                  <c:v>Национальная оборона 2,6%</c:v>
                </c:pt>
                <c:pt idx="2">
                  <c:v>Национальная экономика 7,7%</c:v>
                </c:pt>
                <c:pt idx="3">
                  <c:v>Жилщно - коммунальное хозяйство 2,6%</c:v>
                </c:pt>
                <c:pt idx="4">
                  <c:v>Культура, кинематография 11,4%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2321.1</c:v>
                </c:pt>
                <c:pt idx="1">
                  <c:v>79</c:v>
                </c:pt>
                <c:pt idx="2" formatCode="General">
                  <c:v>234.9</c:v>
                </c:pt>
                <c:pt idx="3">
                  <c:v>80</c:v>
                </c:pt>
                <c:pt idx="4" formatCode="General">
                  <c:v>349.3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 73,4%</c:v>
                </c:pt>
                <c:pt idx="1">
                  <c:v>Национальная оборона 2,6%</c:v>
                </c:pt>
                <c:pt idx="2">
                  <c:v>Национальная экономика 12,1%</c:v>
                </c:pt>
                <c:pt idx="3">
                  <c:v>Жилищно - коммунальное хозяйство 0,8%</c:v>
                </c:pt>
                <c:pt idx="4">
                  <c:v>Культура, кинематография 11,1%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2305.4</c:v>
                </c:pt>
                <c:pt idx="1">
                  <c:v>79.8</c:v>
                </c:pt>
                <c:pt idx="2">
                  <c:v>381.4</c:v>
                </c:pt>
                <c:pt idx="3">
                  <c:v>26.9</c:v>
                </c:pt>
                <c:pt idx="4">
                  <c:v>349.3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 73,7%</c:v>
                </c:pt>
                <c:pt idx="1">
                  <c:v>Национальная оборона 2,5%</c:v>
                </c:pt>
                <c:pt idx="2">
                  <c:v>Национальная экономика 11,3%</c:v>
                </c:pt>
                <c:pt idx="3">
                  <c:v>Жилищно - коммунальное хозяйство 2,0%</c:v>
                </c:pt>
                <c:pt idx="4">
                  <c:v>Культура, кинематография 10,5%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2438.1</c:v>
                </c:pt>
                <c:pt idx="1">
                  <c:v>82.7</c:v>
                </c:pt>
                <c:pt idx="2" formatCode="0.0">
                  <c:v>373</c:v>
                </c:pt>
                <c:pt idx="3" formatCode="0.0">
                  <c:v>65.8</c:v>
                </c:pt>
                <c:pt idx="4">
                  <c:v>349.3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solidFill>
                <a:srgbClr val="00B050"/>
              </a:solidFill>
            </c:spPr>
          </c:dPt>
          <c:dPt>
            <c:idx val="1"/>
            <c:bubble3D val="0"/>
            <c:explosion val="7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Муниципальная программа «Совершенствование местного самоуправления в администрации Новоселовского сельского поселения Симферопольского района Республики Крым на 2018 год и плановый период  2019-2020 годов»  77,7 %
</c:v>
                </c:pt>
                <c:pt idx="1">
                  <c:v>«Муниципальная программа по передаче части
полномочий в сфере культуры Новоселовского
сельского поселения на 2018 год и плановый период 2019-2020 годов» 11,7 %
</c:v>
                </c:pt>
                <c:pt idx="2">
                  <c:v>Муниципальная программа муниципального образования -Новоселовское сельское поселение "Дорожное хозяйство на 2018 - 2020 годы" 7,9 %</c:v>
                </c:pt>
                <c:pt idx="3">
                  <c:v>Муниципальная программа "Благоустройство территории Новоселовского сельского поселения Симферопольского района
Республики Крым на 2018-2020 годы". 2,7 %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2318.3000000000002</c:v>
                </c:pt>
                <c:pt idx="1">
                  <c:v>349.3</c:v>
                </c:pt>
                <c:pt idx="2">
                  <c:v>234.9</c:v>
                </c:pt>
                <c:pt idx="3" formatCode="0.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77777777777779"/>
          <c:y val="4.570312775875357E-2"/>
          <c:w val="0.34722222222222221"/>
          <c:h val="0.90859374448249286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solidFill>
                <a:schemeClr val="accent4"/>
              </a:solidFill>
            </c:spPr>
          </c:dPt>
          <c:dPt>
            <c:idx val="1"/>
            <c:bubble3D val="0"/>
            <c:explosion val="7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4"/>
                <c:pt idx="0">
                  <c:v>Муниципальная программа «Совершенствование местного самоуправления в администрации Новоселовского сельского поселения Симферопольского района Республики Крым на 2018 год
и плановый период  2019-2020 годов» 76,8%
</c:v>
                </c:pt>
                <c:pt idx="1">
                  <c:v>«Муниципальная программа по передаче части полномочий в сфере культуры Новоселовского сельского поселения на 2018 год и плановый период 2019-2020 годов» 11,6%
</c:v>
                </c:pt>
                <c:pt idx="2">
                  <c:v>Муниципальная программа муниципального образования -Новоселовское сельское поселение "Дорожное хозяйство на 2018 - 2020 годы" 10,7%</c:v>
                </c:pt>
                <c:pt idx="3">
                  <c:v>Муниципальной программы "Благоустройство территории Новоселовского сельского поселения Симферопольского района Республики Крым на 2018-2020 годы". 0,9%
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2302.6</c:v>
                </c:pt>
                <c:pt idx="1">
                  <c:v>349.3</c:v>
                </c:pt>
                <c:pt idx="2" formatCode="0.0">
                  <c:v>319.89999999999998</c:v>
                </c:pt>
                <c:pt idx="3">
                  <c:v>26.9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617881536805546"/>
          <c:y val="1.3491707478658422E-2"/>
          <c:w val="0.4538211846319446"/>
          <c:h val="0.9865082925213415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solidFill>
                <a:schemeClr val="accent4"/>
              </a:solidFill>
            </c:spPr>
          </c:dPt>
          <c:dPt>
            <c:idx val="1"/>
            <c:bubble3D val="0"/>
            <c:explosion val="7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Муниципальная программа«Совершенствование местного самоуправления в администрации Новоселовского сельского поселения
Симферопольского района Республики Крым на 2018 год и плановый период  2019-2020 годов» 75,6%
</c:v>
                </c:pt>
                <c:pt idx="1">
                  <c:v>Муниципальная программа муниципального образования -Новоселовское сельское поселение "Дорожное хозяйство на 2018 - 2020 годы" 11,6%</c:v>
                </c:pt>
                <c:pt idx="2">
                  <c:v>
«Муниципальная программа по передаче части полномочий в сфере культуры Новоселовского сельского поселения на 2018 год и плановый период 2019-2020 годов» 10,8%
</c:v>
                </c:pt>
                <c:pt idx="3">
                  <c:v>Муниципальная программа
"Благоустройство территории Новоселовского сельского поселения Симферопольского района Республики Крым на 2018-2020 годы" 2,0%
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2435.3000000000002</c:v>
                </c:pt>
                <c:pt idx="1">
                  <c:v>373</c:v>
                </c:pt>
                <c:pt idx="2">
                  <c:v>349.3</c:v>
                </c:pt>
                <c:pt idx="3">
                  <c:v>65.8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87346587044197"/>
          <c:y val="5.6891350758650823E-2"/>
          <c:w val="0.4721172890743684"/>
          <c:h val="0.886217298482698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EE459-82DA-4D09-ABC3-11859FD35D3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814004-D686-4050-BA42-04A072AA0895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D4858B-08A3-44ED-86F8-461CA99BC2E4}" type="parTrans" cxnId="{2589718A-73C4-4E24-8B5D-359DE111D3BB}">
      <dgm:prSet/>
      <dgm:spPr/>
      <dgm:t>
        <a:bodyPr/>
        <a:lstStyle/>
        <a:p>
          <a:endParaRPr lang="ru-RU"/>
        </a:p>
      </dgm:t>
    </dgm:pt>
    <dgm:pt modelId="{961BE293-E881-43FA-A8AB-550692059179}" type="sibTrans" cxnId="{2589718A-73C4-4E24-8B5D-359DE111D3BB}">
      <dgm:prSet/>
      <dgm:spPr/>
      <dgm:t>
        <a:bodyPr/>
        <a:lstStyle/>
        <a:p>
          <a:endParaRPr lang="ru-RU"/>
        </a:p>
      </dgm:t>
    </dgm:pt>
    <dgm:pt modelId="{1BE3339B-4F5D-40D0-AAEE-184097C52124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 (единый сельскохозяйственный налог)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79A5DB-717A-4F2E-AF36-61E4F762C21B}" type="parTrans" cxnId="{825AE86C-595E-4A79-BC13-13BADCAEE42A}">
      <dgm:prSet/>
      <dgm:spPr/>
      <dgm:t>
        <a:bodyPr/>
        <a:lstStyle/>
        <a:p>
          <a:endParaRPr lang="ru-RU"/>
        </a:p>
      </dgm:t>
    </dgm:pt>
    <dgm:pt modelId="{894D58B5-B30E-404B-AF06-1AF55E90A33D}" type="sibTrans" cxnId="{825AE86C-595E-4A79-BC13-13BADCAEE42A}">
      <dgm:prSet/>
      <dgm:spPr/>
      <dgm:t>
        <a:bodyPr/>
        <a:lstStyle/>
        <a:p>
          <a:endParaRPr lang="ru-RU"/>
        </a:p>
      </dgm:t>
    </dgm:pt>
    <dgm:pt modelId="{0CEF1269-A44F-44E7-A24F-69582639C932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( земельный налог)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E1EE4-0116-4458-BB60-42AB823F1585}" type="parTrans" cxnId="{D977B023-C5A1-43A6-8700-937569420900}">
      <dgm:prSet/>
      <dgm:spPr/>
      <dgm:t>
        <a:bodyPr/>
        <a:lstStyle/>
        <a:p>
          <a:endParaRPr lang="ru-RU"/>
        </a:p>
      </dgm:t>
    </dgm:pt>
    <dgm:pt modelId="{FF3EB390-9DA9-47FF-BD21-15F9458D5EB2}" type="sibTrans" cxnId="{D977B023-C5A1-43A6-8700-937569420900}">
      <dgm:prSet/>
      <dgm:spPr/>
      <dgm:t>
        <a:bodyPr/>
        <a:lstStyle/>
        <a:p>
          <a:endParaRPr lang="ru-RU"/>
        </a:p>
      </dgm:t>
    </dgm:pt>
    <dgm:pt modelId="{624D1BD6-AF1E-486D-B1F9-7DC25094AE10}" type="pres">
      <dgm:prSet presAssocID="{579EE459-82DA-4D09-ABC3-11859FD35D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BC777-322A-47A9-B787-C5B7392B6E7C}" type="pres">
      <dgm:prSet presAssocID="{82814004-D686-4050-BA42-04A072AA0895}" presName="comp" presStyleCnt="0"/>
      <dgm:spPr/>
    </dgm:pt>
    <dgm:pt modelId="{8AA39501-FA55-4532-B35E-E86F7AE58E09}" type="pres">
      <dgm:prSet presAssocID="{82814004-D686-4050-BA42-04A072AA0895}" presName="box" presStyleLbl="node1" presStyleIdx="0" presStyleCnt="3" custLinFactNeighborX="127" custLinFactNeighborY="-838"/>
      <dgm:spPr/>
      <dgm:t>
        <a:bodyPr/>
        <a:lstStyle/>
        <a:p>
          <a:endParaRPr lang="ru-RU"/>
        </a:p>
      </dgm:t>
    </dgm:pt>
    <dgm:pt modelId="{54AC4603-DCBF-4D36-B675-B50E4F1D39B0}" type="pres">
      <dgm:prSet presAssocID="{82814004-D686-4050-BA42-04A072AA089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0A6C32-A9CF-46C1-8164-199D0F8FDC46}" type="pres">
      <dgm:prSet presAssocID="{82814004-D686-4050-BA42-04A072AA089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A66DE-286D-4ED9-ACA7-9C306ECCE366}" type="pres">
      <dgm:prSet presAssocID="{961BE293-E881-43FA-A8AB-550692059179}" presName="spacer" presStyleCnt="0"/>
      <dgm:spPr/>
    </dgm:pt>
    <dgm:pt modelId="{4924853B-ACF2-4538-91FD-2DBB4A76B8E1}" type="pres">
      <dgm:prSet presAssocID="{1BE3339B-4F5D-40D0-AAEE-184097C52124}" presName="comp" presStyleCnt="0"/>
      <dgm:spPr/>
    </dgm:pt>
    <dgm:pt modelId="{90FD1728-012A-4328-9A5A-DCF5E766D99B}" type="pres">
      <dgm:prSet presAssocID="{1BE3339B-4F5D-40D0-AAEE-184097C52124}" presName="box" presStyleLbl="node1" presStyleIdx="1" presStyleCnt="3"/>
      <dgm:spPr/>
      <dgm:t>
        <a:bodyPr/>
        <a:lstStyle/>
        <a:p>
          <a:endParaRPr lang="ru-RU"/>
        </a:p>
      </dgm:t>
    </dgm:pt>
    <dgm:pt modelId="{CCECE198-849D-44BE-9713-E8783111089D}" type="pres">
      <dgm:prSet presAssocID="{1BE3339B-4F5D-40D0-AAEE-184097C5212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DB2FB9-5569-43D1-9B91-104504C15DB1}" type="pres">
      <dgm:prSet presAssocID="{1BE3339B-4F5D-40D0-AAEE-184097C5212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630EB-B844-47B6-B919-3ECA5F7C9A42}" type="pres">
      <dgm:prSet presAssocID="{894D58B5-B30E-404B-AF06-1AF55E90A33D}" presName="spacer" presStyleCnt="0"/>
      <dgm:spPr/>
    </dgm:pt>
    <dgm:pt modelId="{862E02EA-632E-4167-86D5-B7FFC911A77C}" type="pres">
      <dgm:prSet presAssocID="{0CEF1269-A44F-44E7-A24F-69582639C932}" presName="comp" presStyleCnt="0"/>
      <dgm:spPr/>
    </dgm:pt>
    <dgm:pt modelId="{1F65F898-8FC8-4B7E-871A-91F9DC7FFC5D}" type="pres">
      <dgm:prSet presAssocID="{0CEF1269-A44F-44E7-A24F-69582639C932}" presName="box" presStyleLbl="node1" presStyleIdx="2" presStyleCnt="3"/>
      <dgm:spPr/>
      <dgm:t>
        <a:bodyPr/>
        <a:lstStyle/>
        <a:p>
          <a:endParaRPr lang="ru-RU"/>
        </a:p>
      </dgm:t>
    </dgm:pt>
    <dgm:pt modelId="{1032F5C1-4C48-4B37-A839-98DD4E911BE2}" type="pres">
      <dgm:prSet presAssocID="{0CEF1269-A44F-44E7-A24F-69582639C93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7DEB490-6212-463A-AA7B-F3A0112965D6}" type="pres">
      <dgm:prSet presAssocID="{0CEF1269-A44F-44E7-A24F-69582639C93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6B81B-D9B2-4283-82ED-69B22F28CBE0}" type="presOf" srcId="{0CEF1269-A44F-44E7-A24F-69582639C932}" destId="{A7DEB490-6212-463A-AA7B-F3A0112965D6}" srcOrd="1" destOrd="0" presId="urn:microsoft.com/office/officeart/2005/8/layout/vList4#1"/>
    <dgm:cxn modelId="{FF787FEA-CECE-4110-973E-F1B3BB638ED2}" type="presOf" srcId="{82814004-D686-4050-BA42-04A072AA0895}" destId="{8AA39501-FA55-4532-B35E-E86F7AE58E09}" srcOrd="0" destOrd="0" presId="urn:microsoft.com/office/officeart/2005/8/layout/vList4#1"/>
    <dgm:cxn modelId="{0213FAEC-C1DD-4B42-8558-9DF417BB3B39}" type="presOf" srcId="{579EE459-82DA-4D09-ABC3-11859FD35D39}" destId="{624D1BD6-AF1E-486D-B1F9-7DC25094AE10}" srcOrd="0" destOrd="0" presId="urn:microsoft.com/office/officeart/2005/8/layout/vList4#1"/>
    <dgm:cxn modelId="{D977B023-C5A1-43A6-8700-937569420900}" srcId="{579EE459-82DA-4D09-ABC3-11859FD35D39}" destId="{0CEF1269-A44F-44E7-A24F-69582639C932}" srcOrd="2" destOrd="0" parTransId="{2A7E1EE4-0116-4458-BB60-42AB823F1585}" sibTransId="{FF3EB390-9DA9-47FF-BD21-15F9458D5EB2}"/>
    <dgm:cxn modelId="{B1B4E9C4-F89E-405F-9E8E-82D0E2BF34BC}" type="presOf" srcId="{1BE3339B-4F5D-40D0-AAEE-184097C52124}" destId="{90FD1728-012A-4328-9A5A-DCF5E766D99B}" srcOrd="0" destOrd="0" presId="urn:microsoft.com/office/officeart/2005/8/layout/vList4#1"/>
    <dgm:cxn modelId="{D115F279-7BA6-44AB-9435-249DEFE7C86D}" type="presOf" srcId="{0CEF1269-A44F-44E7-A24F-69582639C932}" destId="{1F65F898-8FC8-4B7E-871A-91F9DC7FFC5D}" srcOrd="0" destOrd="0" presId="urn:microsoft.com/office/officeart/2005/8/layout/vList4#1"/>
    <dgm:cxn modelId="{88914620-FEF0-4E10-B48B-E81939EF9489}" type="presOf" srcId="{1BE3339B-4F5D-40D0-AAEE-184097C52124}" destId="{69DB2FB9-5569-43D1-9B91-104504C15DB1}" srcOrd="1" destOrd="0" presId="urn:microsoft.com/office/officeart/2005/8/layout/vList4#1"/>
    <dgm:cxn modelId="{2A479A88-D066-4BFF-BAD8-12AAB2CCB150}" type="presOf" srcId="{82814004-D686-4050-BA42-04A072AA0895}" destId="{6C0A6C32-A9CF-46C1-8164-199D0F8FDC46}" srcOrd="1" destOrd="0" presId="urn:microsoft.com/office/officeart/2005/8/layout/vList4#1"/>
    <dgm:cxn modelId="{2589718A-73C4-4E24-8B5D-359DE111D3BB}" srcId="{579EE459-82DA-4D09-ABC3-11859FD35D39}" destId="{82814004-D686-4050-BA42-04A072AA0895}" srcOrd="0" destOrd="0" parTransId="{F5D4858B-08A3-44ED-86F8-461CA99BC2E4}" sibTransId="{961BE293-E881-43FA-A8AB-550692059179}"/>
    <dgm:cxn modelId="{825AE86C-595E-4A79-BC13-13BADCAEE42A}" srcId="{579EE459-82DA-4D09-ABC3-11859FD35D39}" destId="{1BE3339B-4F5D-40D0-AAEE-184097C52124}" srcOrd="1" destOrd="0" parTransId="{3779A5DB-717A-4F2E-AF36-61E4F762C21B}" sibTransId="{894D58B5-B30E-404B-AF06-1AF55E90A33D}"/>
    <dgm:cxn modelId="{638C3AD9-8821-406D-9D46-B2B017B8F228}" type="presParOf" srcId="{624D1BD6-AF1E-486D-B1F9-7DC25094AE10}" destId="{C20BC777-322A-47A9-B787-C5B7392B6E7C}" srcOrd="0" destOrd="0" presId="urn:microsoft.com/office/officeart/2005/8/layout/vList4#1"/>
    <dgm:cxn modelId="{1E0D3A9C-6C24-4FC6-87A6-50079D5A299F}" type="presParOf" srcId="{C20BC777-322A-47A9-B787-C5B7392B6E7C}" destId="{8AA39501-FA55-4532-B35E-E86F7AE58E09}" srcOrd="0" destOrd="0" presId="urn:microsoft.com/office/officeart/2005/8/layout/vList4#1"/>
    <dgm:cxn modelId="{539225D9-7E0C-4B66-88DE-474E881364AA}" type="presParOf" srcId="{C20BC777-322A-47A9-B787-C5B7392B6E7C}" destId="{54AC4603-DCBF-4D36-B675-B50E4F1D39B0}" srcOrd="1" destOrd="0" presId="urn:microsoft.com/office/officeart/2005/8/layout/vList4#1"/>
    <dgm:cxn modelId="{F52BACF7-1AB3-435F-A4B7-392304785256}" type="presParOf" srcId="{C20BC777-322A-47A9-B787-C5B7392B6E7C}" destId="{6C0A6C32-A9CF-46C1-8164-199D0F8FDC46}" srcOrd="2" destOrd="0" presId="urn:microsoft.com/office/officeart/2005/8/layout/vList4#1"/>
    <dgm:cxn modelId="{34488C1C-E0F5-49AA-AF9A-160980EC1924}" type="presParOf" srcId="{624D1BD6-AF1E-486D-B1F9-7DC25094AE10}" destId="{D6BA66DE-286D-4ED9-ACA7-9C306ECCE366}" srcOrd="1" destOrd="0" presId="urn:microsoft.com/office/officeart/2005/8/layout/vList4#1"/>
    <dgm:cxn modelId="{EB556423-90D7-4910-9EFD-1DEB6A318990}" type="presParOf" srcId="{624D1BD6-AF1E-486D-B1F9-7DC25094AE10}" destId="{4924853B-ACF2-4538-91FD-2DBB4A76B8E1}" srcOrd="2" destOrd="0" presId="urn:microsoft.com/office/officeart/2005/8/layout/vList4#1"/>
    <dgm:cxn modelId="{1CD6919F-E3E1-4581-B65B-237B0B12AF47}" type="presParOf" srcId="{4924853B-ACF2-4538-91FD-2DBB4A76B8E1}" destId="{90FD1728-012A-4328-9A5A-DCF5E766D99B}" srcOrd="0" destOrd="0" presId="urn:microsoft.com/office/officeart/2005/8/layout/vList4#1"/>
    <dgm:cxn modelId="{3293CB79-673C-44C1-810A-70D5B95FFEF9}" type="presParOf" srcId="{4924853B-ACF2-4538-91FD-2DBB4A76B8E1}" destId="{CCECE198-849D-44BE-9713-E8783111089D}" srcOrd="1" destOrd="0" presId="urn:microsoft.com/office/officeart/2005/8/layout/vList4#1"/>
    <dgm:cxn modelId="{2CCFCDCD-2C4B-4FBA-A3DC-8D489C6DB645}" type="presParOf" srcId="{4924853B-ACF2-4538-91FD-2DBB4A76B8E1}" destId="{69DB2FB9-5569-43D1-9B91-104504C15DB1}" srcOrd="2" destOrd="0" presId="urn:microsoft.com/office/officeart/2005/8/layout/vList4#1"/>
    <dgm:cxn modelId="{00FE7961-A5B1-4D40-BD53-6BBA7B977EB8}" type="presParOf" srcId="{624D1BD6-AF1E-486D-B1F9-7DC25094AE10}" destId="{C1A630EB-B844-47B6-B919-3ECA5F7C9A42}" srcOrd="3" destOrd="0" presId="urn:microsoft.com/office/officeart/2005/8/layout/vList4#1"/>
    <dgm:cxn modelId="{B445A0CD-CEFD-4484-8FFA-3148E9ECFF6B}" type="presParOf" srcId="{624D1BD6-AF1E-486D-B1F9-7DC25094AE10}" destId="{862E02EA-632E-4167-86D5-B7FFC911A77C}" srcOrd="4" destOrd="0" presId="urn:microsoft.com/office/officeart/2005/8/layout/vList4#1"/>
    <dgm:cxn modelId="{52C5F950-F25C-40B7-824F-DA8BC8DB2B3C}" type="presParOf" srcId="{862E02EA-632E-4167-86D5-B7FFC911A77C}" destId="{1F65F898-8FC8-4B7E-871A-91F9DC7FFC5D}" srcOrd="0" destOrd="0" presId="urn:microsoft.com/office/officeart/2005/8/layout/vList4#1"/>
    <dgm:cxn modelId="{08D60208-6AB2-4CB0-A830-AE149546A44E}" type="presParOf" srcId="{862E02EA-632E-4167-86D5-B7FFC911A77C}" destId="{1032F5C1-4C48-4B37-A839-98DD4E911BE2}" srcOrd="1" destOrd="0" presId="urn:microsoft.com/office/officeart/2005/8/layout/vList4#1"/>
    <dgm:cxn modelId="{61C8CC89-0CF5-4383-ADE9-CE1D447FCD53}" type="presParOf" srcId="{862E02EA-632E-4167-86D5-B7FFC911A77C}" destId="{A7DEB490-6212-463A-AA7B-F3A0112965D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EDCCD-9AE3-4212-B6F4-C4F8E081A048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F6A07-00C9-42FA-AD24-661C5E76317A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 и муниципальной собственности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EE12AB-962F-4E2B-B8C3-17B805C8F6C0}" type="parTrans" cxnId="{B8A58BBC-AC0A-4091-8B07-871E797C19A5}">
      <dgm:prSet/>
      <dgm:spPr/>
      <dgm:t>
        <a:bodyPr/>
        <a:lstStyle/>
        <a:p>
          <a:endParaRPr lang="ru-RU"/>
        </a:p>
      </dgm:t>
    </dgm:pt>
    <dgm:pt modelId="{DE015339-9B81-49A5-8D62-CDA73A33D608}" type="sibTrans" cxnId="{B8A58BBC-AC0A-4091-8B07-871E797C19A5}">
      <dgm:prSet/>
      <dgm:spPr/>
      <dgm:t>
        <a:bodyPr/>
        <a:lstStyle/>
        <a:p>
          <a:endParaRPr lang="ru-RU"/>
        </a:p>
      </dgm:t>
    </dgm:pt>
    <dgm:pt modelId="{E5CDBA5C-3FA3-47D6-B4AC-580B83C567F1}" type="pres">
      <dgm:prSet presAssocID="{763EDCCD-9AE3-4212-B6F4-C4F8E081A0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2727F-DE65-4E85-9B55-765A350A1296}" type="pres">
      <dgm:prSet presAssocID="{65AF6A07-00C9-42FA-AD24-661C5E76317A}" presName="comp" presStyleCnt="0"/>
      <dgm:spPr/>
    </dgm:pt>
    <dgm:pt modelId="{843D3D39-D245-45C9-8029-26EE2994DE97}" type="pres">
      <dgm:prSet presAssocID="{65AF6A07-00C9-42FA-AD24-661C5E76317A}" presName="box" presStyleLbl="node1" presStyleIdx="0" presStyleCnt="1"/>
      <dgm:spPr/>
      <dgm:t>
        <a:bodyPr/>
        <a:lstStyle/>
        <a:p>
          <a:endParaRPr lang="ru-RU"/>
        </a:p>
      </dgm:t>
    </dgm:pt>
    <dgm:pt modelId="{72140218-D027-46D7-AC59-32F15CBE5E01}" type="pres">
      <dgm:prSet presAssocID="{65AF6A07-00C9-42FA-AD24-661C5E76317A}" presName="img" presStyleLbl="fgImgPlace1" presStyleIdx="0" presStyleCnt="1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C1E36C-32BA-4211-89AB-9765D706242D}" type="pres">
      <dgm:prSet presAssocID="{65AF6A07-00C9-42FA-AD24-661C5E76317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A3094-F422-45A9-8E96-738ACE9C1064}" type="presOf" srcId="{763EDCCD-9AE3-4212-B6F4-C4F8E081A048}" destId="{E5CDBA5C-3FA3-47D6-B4AC-580B83C567F1}" srcOrd="0" destOrd="0" presId="urn:microsoft.com/office/officeart/2005/8/layout/vList4#2"/>
    <dgm:cxn modelId="{9BA20759-153E-469D-88EE-3F8DE1B150D5}" type="presOf" srcId="{65AF6A07-00C9-42FA-AD24-661C5E76317A}" destId="{A7C1E36C-32BA-4211-89AB-9765D706242D}" srcOrd="1" destOrd="0" presId="urn:microsoft.com/office/officeart/2005/8/layout/vList4#2"/>
    <dgm:cxn modelId="{E25FC402-D49A-46A2-B93A-F13B35853352}" type="presOf" srcId="{65AF6A07-00C9-42FA-AD24-661C5E76317A}" destId="{843D3D39-D245-45C9-8029-26EE2994DE97}" srcOrd="0" destOrd="0" presId="urn:microsoft.com/office/officeart/2005/8/layout/vList4#2"/>
    <dgm:cxn modelId="{B8A58BBC-AC0A-4091-8B07-871E797C19A5}" srcId="{763EDCCD-9AE3-4212-B6F4-C4F8E081A048}" destId="{65AF6A07-00C9-42FA-AD24-661C5E76317A}" srcOrd="0" destOrd="0" parTransId="{AFEE12AB-962F-4E2B-B8C3-17B805C8F6C0}" sibTransId="{DE015339-9B81-49A5-8D62-CDA73A33D608}"/>
    <dgm:cxn modelId="{D98060F4-6EE4-4468-A2FE-04D94D2B340D}" type="presParOf" srcId="{E5CDBA5C-3FA3-47D6-B4AC-580B83C567F1}" destId="{5832727F-DE65-4E85-9B55-765A350A1296}" srcOrd="0" destOrd="0" presId="urn:microsoft.com/office/officeart/2005/8/layout/vList4#2"/>
    <dgm:cxn modelId="{C3E1C28C-5BC9-42AE-9D7E-554FC7766C55}" type="presParOf" srcId="{5832727F-DE65-4E85-9B55-765A350A1296}" destId="{843D3D39-D245-45C9-8029-26EE2994DE97}" srcOrd="0" destOrd="0" presId="urn:microsoft.com/office/officeart/2005/8/layout/vList4#2"/>
    <dgm:cxn modelId="{6AC823F4-B147-4AB6-BE18-093AFF6E9DBB}" type="presParOf" srcId="{5832727F-DE65-4E85-9B55-765A350A1296}" destId="{72140218-D027-46D7-AC59-32F15CBE5E01}" srcOrd="1" destOrd="0" presId="urn:microsoft.com/office/officeart/2005/8/layout/vList4#2"/>
    <dgm:cxn modelId="{500F9D21-A70F-4F89-A012-E5BDCFBCC10B}" type="presParOf" srcId="{5832727F-DE65-4E85-9B55-765A350A1296}" destId="{A7C1E36C-32BA-4211-89AB-9765D706242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7A787B-F8DA-4F75-A576-30D0B6851A28}" type="doc">
      <dgm:prSet loTypeId="urn:microsoft.com/office/officeart/2005/8/layout/chevron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BCAF43-EADA-4DA3-B385-A8B6DB437426}">
      <dgm:prSet custT="1"/>
      <dgm:spPr>
        <a:solidFill>
          <a:schemeClr val="accent3"/>
        </a:solidFill>
      </dgm:spPr>
      <dgm:t>
        <a:bodyPr/>
        <a:lstStyle/>
        <a:p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210DFC-71F1-498F-BF0D-2F13066C94C4}" type="parTrans" cxnId="{B916A341-2BC0-44C9-827B-A9A7F7954F0F}">
      <dgm:prSet/>
      <dgm:spPr/>
      <dgm:t>
        <a:bodyPr/>
        <a:lstStyle/>
        <a:p>
          <a:endParaRPr lang="ru-RU"/>
        </a:p>
      </dgm:t>
    </dgm:pt>
    <dgm:pt modelId="{FB4D7B8D-E9F1-4644-80C8-2E0B3DC82240}" type="sibTrans" cxnId="{B916A341-2BC0-44C9-827B-A9A7F7954F0F}">
      <dgm:prSet/>
      <dgm:spPr/>
      <dgm:t>
        <a:bodyPr/>
        <a:lstStyle/>
        <a:p>
          <a:endParaRPr lang="ru-RU"/>
        </a:p>
      </dgm:t>
    </dgm:pt>
    <dgm:pt modelId="{32A67163-9CA7-44ED-AF6F-F7B66C1D8CB0}">
      <dgm:prSet custT="1"/>
      <dgm:spPr>
        <a:solidFill>
          <a:srgbClr val="FF0000"/>
        </a:solidFill>
      </dgm:spPr>
      <dgm:t>
        <a:bodyPr/>
        <a:lstStyle/>
        <a:p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B2798E-EA34-4795-A689-91CE81FA8820}" type="parTrans" cxnId="{9B32D4D6-8354-4B5B-90CF-8E27AA16FF43}">
      <dgm:prSet/>
      <dgm:spPr/>
      <dgm:t>
        <a:bodyPr/>
        <a:lstStyle/>
        <a:p>
          <a:endParaRPr lang="ru-RU"/>
        </a:p>
      </dgm:t>
    </dgm:pt>
    <dgm:pt modelId="{6BF246D8-CB33-4B59-9542-2BDCEBDBE9F5}" type="sibTrans" cxnId="{9B32D4D6-8354-4B5B-90CF-8E27AA16FF43}">
      <dgm:prSet/>
      <dgm:spPr/>
      <dgm:t>
        <a:bodyPr/>
        <a:lstStyle/>
        <a:p>
          <a:endParaRPr lang="ru-RU"/>
        </a:p>
      </dgm:t>
    </dgm:pt>
    <dgm:pt modelId="{716E9FB6-45BC-4F80-B760-8A03B6ACF4B5}">
      <dgm:prSet custT="1"/>
      <dgm:spPr>
        <a:solidFill>
          <a:schemeClr val="accent4"/>
        </a:solidFill>
      </dgm:spPr>
      <dgm:t>
        <a:bodyPr/>
        <a:lstStyle/>
        <a:p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5EE6E3-2E57-46EE-A00E-BBEF1FB72A14}" type="parTrans" cxnId="{0E05092F-5A0A-4011-8CD2-961FEA67B42F}">
      <dgm:prSet/>
      <dgm:spPr/>
      <dgm:t>
        <a:bodyPr/>
        <a:lstStyle/>
        <a:p>
          <a:endParaRPr lang="ru-RU"/>
        </a:p>
      </dgm:t>
    </dgm:pt>
    <dgm:pt modelId="{ED30A7FE-0864-419F-B163-AF6AD5AB421F}" type="sibTrans" cxnId="{0E05092F-5A0A-4011-8CD2-961FEA67B42F}">
      <dgm:prSet/>
      <dgm:spPr/>
      <dgm:t>
        <a:bodyPr/>
        <a:lstStyle/>
        <a:p>
          <a:endParaRPr lang="ru-RU"/>
        </a:p>
      </dgm:t>
    </dgm:pt>
    <dgm:pt modelId="{699D3620-8BD7-4032-83AA-0ED2FC6CDB0E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Дотации бюджетам субъектов   Российской Федерации и муниципальных образований</a:t>
          </a:r>
          <a:endParaRPr lang="ru-RU" sz="2800" dirty="0"/>
        </a:p>
      </dgm:t>
    </dgm:pt>
    <dgm:pt modelId="{73D09229-094B-4798-B82C-E1AFE58D0ECA}" type="sibTrans" cxnId="{45D7F9CE-65FB-43A7-AA23-7F28981404F5}">
      <dgm:prSet/>
      <dgm:spPr/>
      <dgm:t>
        <a:bodyPr/>
        <a:lstStyle/>
        <a:p>
          <a:endParaRPr lang="ru-RU"/>
        </a:p>
      </dgm:t>
    </dgm:pt>
    <dgm:pt modelId="{8CDA489D-C215-48E4-BD2C-8C5A978AF0DA}" type="parTrans" cxnId="{45D7F9CE-65FB-43A7-AA23-7F28981404F5}">
      <dgm:prSet/>
      <dgm:spPr/>
      <dgm:t>
        <a:bodyPr/>
        <a:lstStyle/>
        <a:p>
          <a:endParaRPr lang="ru-RU"/>
        </a:p>
      </dgm:t>
    </dgm:pt>
    <dgm:pt modelId="{10290F50-356D-4518-B6D9-2018AC348872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Субвенции бюджетам субъектов Российской Федерации и муниципальных образований </a:t>
          </a:r>
          <a:endParaRPr lang="ru-RU" sz="2800" dirty="0"/>
        </a:p>
      </dgm:t>
    </dgm:pt>
    <dgm:pt modelId="{EA219072-7EB8-40D9-83EF-A73016776EF1}" type="parTrans" cxnId="{E8B418C0-C55A-4AE2-955D-09D06F9A5F2B}">
      <dgm:prSet/>
      <dgm:spPr/>
      <dgm:t>
        <a:bodyPr/>
        <a:lstStyle/>
        <a:p>
          <a:endParaRPr lang="ru-RU"/>
        </a:p>
      </dgm:t>
    </dgm:pt>
    <dgm:pt modelId="{0D710437-953F-4D47-9FAB-EF780EE0E656}" type="sibTrans" cxnId="{E8B418C0-C55A-4AE2-955D-09D06F9A5F2B}">
      <dgm:prSet/>
      <dgm:spPr/>
      <dgm:t>
        <a:bodyPr/>
        <a:lstStyle/>
        <a:p>
          <a:endParaRPr lang="ru-RU"/>
        </a:p>
      </dgm:t>
    </dgm:pt>
    <dgm:pt modelId="{D146F8EF-BBD4-45C8-A448-FC45056D36D0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2800" dirty="0"/>
        </a:p>
      </dgm:t>
    </dgm:pt>
    <dgm:pt modelId="{87C3899C-00D4-469C-97BA-8AD195CA47EC}" type="parTrans" cxnId="{DAAF2067-5D4C-4BA3-98FF-6C76FF90ABFE}">
      <dgm:prSet/>
      <dgm:spPr/>
      <dgm:t>
        <a:bodyPr/>
        <a:lstStyle/>
        <a:p>
          <a:endParaRPr lang="ru-RU"/>
        </a:p>
      </dgm:t>
    </dgm:pt>
    <dgm:pt modelId="{711C4A57-7BDF-4EC5-B538-0CC8F8A4FE42}" type="sibTrans" cxnId="{DAAF2067-5D4C-4BA3-98FF-6C76FF90ABFE}">
      <dgm:prSet/>
      <dgm:spPr/>
      <dgm:t>
        <a:bodyPr/>
        <a:lstStyle/>
        <a:p>
          <a:endParaRPr lang="ru-RU"/>
        </a:p>
      </dgm:t>
    </dgm:pt>
    <dgm:pt modelId="{CF85246E-793D-490B-B976-3D7C126FADC4}" type="pres">
      <dgm:prSet presAssocID="{3F7A787B-F8DA-4F75-A576-30D0B6851A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89911-07EA-4DAA-8CB9-6E6BBC747325}" type="pres">
      <dgm:prSet presAssocID="{32A67163-9CA7-44ED-AF6F-F7B66C1D8CB0}" presName="composite" presStyleCnt="0"/>
      <dgm:spPr/>
      <dgm:t>
        <a:bodyPr/>
        <a:lstStyle/>
        <a:p>
          <a:endParaRPr lang="ru-RU"/>
        </a:p>
      </dgm:t>
    </dgm:pt>
    <dgm:pt modelId="{60FF9739-8A7E-4022-BF91-EB41CECC277C}" type="pres">
      <dgm:prSet presAssocID="{32A67163-9CA7-44ED-AF6F-F7B66C1D8CB0}" presName="parentText" presStyleLbl="alignNode1" presStyleIdx="0" presStyleCnt="3" custLinFactNeighborX="-6007" custLinFactNeighborY="-43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5F5F4-5768-4EA2-86BF-74B485756C9E}" type="pres">
      <dgm:prSet presAssocID="{32A67163-9CA7-44ED-AF6F-F7B66C1D8CB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4F01-8F49-43F2-A687-F21DA950EBE6}" type="pres">
      <dgm:prSet presAssocID="{6BF246D8-CB33-4B59-9542-2BDCEBDBE9F5}" presName="sp" presStyleCnt="0"/>
      <dgm:spPr/>
      <dgm:t>
        <a:bodyPr/>
        <a:lstStyle/>
        <a:p>
          <a:endParaRPr lang="ru-RU"/>
        </a:p>
      </dgm:t>
    </dgm:pt>
    <dgm:pt modelId="{C5FCC33D-DA2E-4D54-B16B-8F83C7A51D96}" type="pres">
      <dgm:prSet presAssocID="{B0BCAF43-EADA-4DA3-B385-A8B6DB437426}" presName="composite" presStyleCnt="0"/>
      <dgm:spPr/>
      <dgm:t>
        <a:bodyPr/>
        <a:lstStyle/>
        <a:p>
          <a:endParaRPr lang="ru-RU"/>
        </a:p>
      </dgm:t>
    </dgm:pt>
    <dgm:pt modelId="{59ACBE3C-4D84-4CC8-869B-DC66A3043D7F}" type="pres">
      <dgm:prSet presAssocID="{B0BCAF43-EADA-4DA3-B385-A8B6DB43742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CAE1C-3685-48C2-9945-40D48FC36D49}" type="pres">
      <dgm:prSet presAssocID="{B0BCAF43-EADA-4DA3-B385-A8B6DB43742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F8645-6B2C-4448-97FF-5A1F41F5B77C}" type="pres">
      <dgm:prSet presAssocID="{FB4D7B8D-E9F1-4644-80C8-2E0B3DC82240}" presName="sp" presStyleCnt="0"/>
      <dgm:spPr/>
      <dgm:t>
        <a:bodyPr/>
        <a:lstStyle/>
        <a:p>
          <a:endParaRPr lang="ru-RU"/>
        </a:p>
      </dgm:t>
    </dgm:pt>
    <dgm:pt modelId="{24FDA315-C098-472B-9AA8-C4E90D32C331}" type="pres">
      <dgm:prSet presAssocID="{716E9FB6-45BC-4F80-B760-8A03B6ACF4B5}" presName="composite" presStyleCnt="0"/>
      <dgm:spPr/>
      <dgm:t>
        <a:bodyPr/>
        <a:lstStyle/>
        <a:p>
          <a:endParaRPr lang="ru-RU"/>
        </a:p>
      </dgm:t>
    </dgm:pt>
    <dgm:pt modelId="{A08DEBBD-96DE-4874-98E7-42E5D775EFFA}" type="pres">
      <dgm:prSet presAssocID="{716E9FB6-45BC-4F80-B760-8A03B6ACF4B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CF86C-FF76-46AE-92D2-AFD513FDC4AE}" type="pres">
      <dgm:prSet presAssocID="{716E9FB6-45BC-4F80-B760-8A03B6ACF4B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53DF1-F97E-4F24-9728-5B73AC4B1344}" type="presOf" srcId="{10290F50-356D-4518-B6D9-2018AC348872}" destId="{DF4CAE1C-3685-48C2-9945-40D48FC36D49}" srcOrd="0" destOrd="0" presId="urn:microsoft.com/office/officeart/2005/8/layout/chevron2"/>
    <dgm:cxn modelId="{45D7F9CE-65FB-43A7-AA23-7F28981404F5}" srcId="{32A67163-9CA7-44ED-AF6F-F7B66C1D8CB0}" destId="{699D3620-8BD7-4032-83AA-0ED2FC6CDB0E}" srcOrd="0" destOrd="0" parTransId="{8CDA489D-C215-48E4-BD2C-8C5A978AF0DA}" sibTransId="{73D09229-094B-4798-B82C-E1AFE58D0ECA}"/>
    <dgm:cxn modelId="{0E05092F-5A0A-4011-8CD2-961FEA67B42F}" srcId="{3F7A787B-F8DA-4F75-A576-30D0B6851A28}" destId="{716E9FB6-45BC-4F80-B760-8A03B6ACF4B5}" srcOrd="2" destOrd="0" parTransId="{715EE6E3-2E57-46EE-A00E-BBEF1FB72A14}" sibTransId="{ED30A7FE-0864-419F-B163-AF6AD5AB421F}"/>
    <dgm:cxn modelId="{F1907695-134E-4573-8229-A9BF4838776D}" type="presOf" srcId="{D146F8EF-BBD4-45C8-A448-FC45056D36D0}" destId="{2FFCF86C-FF76-46AE-92D2-AFD513FDC4AE}" srcOrd="0" destOrd="0" presId="urn:microsoft.com/office/officeart/2005/8/layout/chevron2"/>
    <dgm:cxn modelId="{B916A341-2BC0-44C9-827B-A9A7F7954F0F}" srcId="{3F7A787B-F8DA-4F75-A576-30D0B6851A28}" destId="{B0BCAF43-EADA-4DA3-B385-A8B6DB437426}" srcOrd="1" destOrd="0" parTransId="{3C210DFC-71F1-498F-BF0D-2F13066C94C4}" sibTransId="{FB4D7B8D-E9F1-4644-80C8-2E0B3DC82240}"/>
    <dgm:cxn modelId="{DAAF2067-5D4C-4BA3-98FF-6C76FF90ABFE}" srcId="{716E9FB6-45BC-4F80-B760-8A03B6ACF4B5}" destId="{D146F8EF-BBD4-45C8-A448-FC45056D36D0}" srcOrd="0" destOrd="0" parTransId="{87C3899C-00D4-469C-97BA-8AD195CA47EC}" sibTransId="{711C4A57-7BDF-4EC5-B538-0CC8F8A4FE42}"/>
    <dgm:cxn modelId="{A86C4605-30F0-4534-AAFB-4137DA3DAE61}" type="presOf" srcId="{B0BCAF43-EADA-4DA3-B385-A8B6DB437426}" destId="{59ACBE3C-4D84-4CC8-869B-DC66A3043D7F}" srcOrd="0" destOrd="0" presId="urn:microsoft.com/office/officeart/2005/8/layout/chevron2"/>
    <dgm:cxn modelId="{FA0F0151-818E-46C8-B97E-20D4D93DD520}" type="presOf" srcId="{32A67163-9CA7-44ED-AF6F-F7B66C1D8CB0}" destId="{60FF9739-8A7E-4022-BF91-EB41CECC277C}" srcOrd="0" destOrd="0" presId="urn:microsoft.com/office/officeart/2005/8/layout/chevron2"/>
    <dgm:cxn modelId="{EC500E27-0B74-471B-959C-D1D46800A235}" type="presOf" srcId="{716E9FB6-45BC-4F80-B760-8A03B6ACF4B5}" destId="{A08DEBBD-96DE-4874-98E7-42E5D775EFFA}" srcOrd="0" destOrd="0" presId="urn:microsoft.com/office/officeart/2005/8/layout/chevron2"/>
    <dgm:cxn modelId="{E21FE013-411F-4234-A29C-44CC04694EAF}" type="presOf" srcId="{3F7A787B-F8DA-4F75-A576-30D0B6851A28}" destId="{CF85246E-793D-490B-B976-3D7C126FADC4}" srcOrd="0" destOrd="0" presId="urn:microsoft.com/office/officeart/2005/8/layout/chevron2"/>
    <dgm:cxn modelId="{F6D9D96F-9257-46D5-88D9-BBE9DA1F5F40}" type="presOf" srcId="{699D3620-8BD7-4032-83AA-0ED2FC6CDB0E}" destId="{6505F5F4-5768-4EA2-86BF-74B485756C9E}" srcOrd="0" destOrd="0" presId="urn:microsoft.com/office/officeart/2005/8/layout/chevron2"/>
    <dgm:cxn modelId="{E8B418C0-C55A-4AE2-955D-09D06F9A5F2B}" srcId="{B0BCAF43-EADA-4DA3-B385-A8B6DB437426}" destId="{10290F50-356D-4518-B6D9-2018AC348872}" srcOrd="0" destOrd="0" parTransId="{EA219072-7EB8-40D9-83EF-A73016776EF1}" sibTransId="{0D710437-953F-4D47-9FAB-EF780EE0E656}"/>
    <dgm:cxn modelId="{9B32D4D6-8354-4B5B-90CF-8E27AA16FF43}" srcId="{3F7A787B-F8DA-4F75-A576-30D0B6851A28}" destId="{32A67163-9CA7-44ED-AF6F-F7B66C1D8CB0}" srcOrd="0" destOrd="0" parTransId="{A9B2798E-EA34-4795-A689-91CE81FA8820}" sibTransId="{6BF246D8-CB33-4B59-9542-2BDCEBDBE9F5}"/>
    <dgm:cxn modelId="{DCF1E0CD-AF2D-481C-BFA8-1445A8A005CC}" type="presParOf" srcId="{CF85246E-793D-490B-B976-3D7C126FADC4}" destId="{D0389911-07EA-4DAA-8CB9-6E6BBC747325}" srcOrd="0" destOrd="0" presId="urn:microsoft.com/office/officeart/2005/8/layout/chevron2"/>
    <dgm:cxn modelId="{5C42CB59-08FD-4B5C-8AE7-0325020FA7F4}" type="presParOf" srcId="{D0389911-07EA-4DAA-8CB9-6E6BBC747325}" destId="{60FF9739-8A7E-4022-BF91-EB41CECC277C}" srcOrd="0" destOrd="0" presId="urn:microsoft.com/office/officeart/2005/8/layout/chevron2"/>
    <dgm:cxn modelId="{957AE8E1-9ECD-4202-89F3-85B60CEFD969}" type="presParOf" srcId="{D0389911-07EA-4DAA-8CB9-6E6BBC747325}" destId="{6505F5F4-5768-4EA2-86BF-74B485756C9E}" srcOrd="1" destOrd="0" presId="urn:microsoft.com/office/officeart/2005/8/layout/chevron2"/>
    <dgm:cxn modelId="{3C2283D1-E337-4EB8-AAFB-C10235E10036}" type="presParOf" srcId="{CF85246E-793D-490B-B976-3D7C126FADC4}" destId="{6D654F01-8F49-43F2-A687-F21DA950EBE6}" srcOrd="1" destOrd="0" presId="urn:microsoft.com/office/officeart/2005/8/layout/chevron2"/>
    <dgm:cxn modelId="{3C764D6B-CCD3-46D4-8180-85E69A2A7D52}" type="presParOf" srcId="{CF85246E-793D-490B-B976-3D7C126FADC4}" destId="{C5FCC33D-DA2E-4D54-B16B-8F83C7A51D96}" srcOrd="2" destOrd="0" presId="urn:microsoft.com/office/officeart/2005/8/layout/chevron2"/>
    <dgm:cxn modelId="{D3E36046-14C3-4D32-84CA-143D6ADEB9C0}" type="presParOf" srcId="{C5FCC33D-DA2E-4D54-B16B-8F83C7A51D96}" destId="{59ACBE3C-4D84-4CC8-869B-DC66A3043D7F}" srcOrd="0" destOrd="0" presId="urn:microsoft.com/office/officeart/2005/8/layout/chevron2"/>
    <dgm:cxn modelId="{3413AE41-7898-4304-AB51-A08DB0BF095A}" type="presParOf" srcId="{C5FCC33D-DA2E-4D54-B16B-8F83C7A51D96}" destId="{DF4CAE1C-3685-48C2-9945-40D48FC36D49}" srcOrd="1" destOrd="0" presId="urn:microsoft.com/office/officeart/2005/8/layout/chevron2"/>
    <dgm:cxn modelId="{72779404-DD81-4439-B004-19A191689360}" type="presParOf" srcId="{CF85246E-793D-490B-B976-3D7C126FADC4}" destId="{6D9F8645-6B2C-4448-97FF-5A1F41F5B77C}" srcOrd="3" destOrd="0" presId="urn:microsoft.com/office/officeart/2005/8/layout/chevron2"/>
    <dgm:cxn modelId="{58908555-FEAA-42F2-A8EB-FCAD00F87894}" type="presParOf" srcId="{CF85246E-793D-490B-B976-3D7C126FADC4}" destId="{24FDA315-C098-472B-9AA8-C4E90D32C331}" srcOrd="4" destOrd="0" presId="urn:microsoft.com/office/officeart/2005/8/layout/chevron2"/>
    <dgm:cxn modelId="{27488A89-DB1A-42A2-AB43-3800C9E04DC1}" type="presParOf" srcId="{24FDA315-C098-472B-9AA8-C4E90D32C331}" destId="{A08DEBBD-96DE-4874-98E7-42E5D775EFFA}" srcOrd="0" destOrd="0" presId="urn:microsoft.com/office/officeart/2005/8/layout/chevron2"/>
    <dgm:cxn modelId="{E49D1251-5DD0-466F-874C-C59D75253D3D}" type="presParOf" srcId="{24FDA315-C098-472B-9AA8-C4E90D32C331}" destId="{2FFCF86C-FF76-46AE-92D2-AFD513FDC4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39501-FA55-4532-B35E-E86F7AE58E09}">
      <dsp:nvSpPr>
        <dsp:cNvPr id="0" name=""/>
        <dsp:cNvSpPr/>
      </dsp:nvSpPr>
      <dsp:spPr>
        <a:xfrm>
          <a:off x="0" y="0"/>
          <a:ext cx="8153400" cy="142876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3556" y="0"/>
        <a:ext cx="6379843" cy="1428760"/>
      </dsp:txXfrm>
    </dsp:sp>
    <dsp:sp modelId="{54AC4603-DCBF-4D36-B675-B50E4F1D39B0}">
      <dsp:nvSpPr>
        <dsp:cNvPr id="0" name=""/>
        <dsp:cNvSpPr/>
      </dsp:nvSpPr>
      <dsp:spPr>
        <a:xfrm>
          <a:off x="142875" y="142876"/>
          <a:ext cx="1630680" cy="1143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D1728-012A-4328-9A5A-DCF5E766D99B}">
      <dsp:nvSpPr>
        <dsp:cNvPr id="0" name=""/>
        <dsp:cNvSpPr/>
      </dsp:nvSpPr>
      <dsp:spPr>
        <a:xfrm>
          <a:off x="0" y="1571636"/>
          <a:ext cx="8153400" cy="142876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 (единый сельскохозяйственный налог)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3556" y="1571636"/>
        <a:ext cx="6379843" cy="1428760"/>
      </dsp:txXfrm>
    </dsp:sp>
    <dsp:sp modelId="{CCECE198-849D-44BE-9713-E8783111089D}">
      <dsp:nvSpPr>
        <dsp:cNvPr id="0" name=""/>
        <dsp:cNvSpPr/>
      </dsp:nvSpPr>
      <dsp:spPr>
        <a:xfrm>
          <a:off x="142875" y="1714512"/>
          <a:ext cx="1630680" cy="1143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5F898-8FC8-4B7E-871A-91F9DC7FFC5D}">
      <dsp:nvSpPr>
        <dsp:cNvPr id="0" name=""/>
        <dsp:cNvSpPr/>
      </dsp:nvSpPr>
      <dsp:spPr>
        <a:xfrm>
          <a:off x="0" y="3143272"/>
          <a:ext cx="8153400" cy="142876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( земельный налог)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3556" y="3143272"/>
        <a:ext cx="6379843" cy="1428760"/>
      </dsp:txXfrm>
    </dsp:sp>
    <dsp:sp modelId="{1032F5C1-4C48-4B37-A839-98DD4E911BE2}">
      <dsp:nvSpPr>
        <dsp:cNvPr id="0" name=""/>
        <dsp:cNvSpPr/>
      </dsp:nvSpPr>
      <dsp:spPr>
        <a:xfrm>
          <a:off x="142875" y="3286148"/>
          <a:ext cx="1630680" cy="1143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D3D39-D245-45C9-8029-26EE2994DE97}">
      <dsp:nvSpPr>
        <dsp:cNvPr id="0" name=""/>
        <dsp:cNvSpPr/>
      </dsp:nvSpPr>
      <dsp:spPr>
        <a:xfrm>
          <a:off x="0" y="0"/>
          <a:ext cx="8153400" cy="400051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 и муниципальной собственности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30731" y="0"/>
        <a:ext cx="6122668" cy="4000517"/>
      </dsp:txXfrm>
    </dsp:sp>
    <dsp:sp modelId="{72140218-D027-46D7-AC59-32F15CBE5E01}">
      <dsp:nvSpPr>
        <dsp:cNvPr id="0" name=""/>
        <dsp:cNvSpPr/>
      </dsp:nvSpPr>
      <dsp:spPr>
        <a:xfrm>
          <a:off x="400051" y="400051"/>
          <a:ext cx="1630680" cy="320041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F9739-8A7E-4022-BF91-EB41CECC277C}">
      <dsp:nvSpPr>
        <dsp:cNvPr id="0" name=""/>
        <dsp:cNvSpPr/>
      </dsp:nvSpPr>
      <dsp:spPr>
        <a:xfrm rot="5400000">
          <a:off x="-240705" y="240705"/>
          <a:ext cx="1604704" cy="1123293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561647"/>
        <a:ext cx="1123293" cy="481411"/>
      </dsp:txXfrm>
    </dsp:sp>
    <dsp:sp modelId="{6505F5F4-5768-4EA2-86BF-74B485756C9E}">
      <dsp:nvSpPr>
        <dsp:cNvPr id="0" name=""/>
        <dsp:cNvSpPr/>
      </dsp:nvSpPr>
      <dsp:spPr>
        <a:xfrm rot="5400000">
          <a:off x="4254959" y="-3130065"/>
          <a:ext cx="1043057" cy="7306390"/>
        </a:xfrm>
        <a:prstGeom prst="round2SameRect">
          <a:avLst/>
        </a:prstGeom>
        <a:solidFill>
          <a:srgbClr val="FF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Дотации бюджетам субъектов   Российской Федерации и муниципальных образований</a:t>
          </a:r>
          <a:endParaRPr lang="ru-RU" sz="2800" kern="1200" dirty="0"/>
        </a:p>
      </dsp:txBody>
      <dsp:txXfrm rot="-5400000">
        <a:off x="1123293" y="52519"/>
        <a:ext cx="7255472" cy="941221"/>
      </dsp:txXfrm>
    </dsp:sp>
    <dsp:sp modelId="{59ACBE3C-4D84-4CC8-869B-DC66A3043D7F}">
      <dsp:nvSpPr>
        <dsp:cNvPr id="0" name=""/>
        <dsp:cNvSpPr/>
      </dsp:nvSpPr>
      <dsp:spPr>
        <a:xfrm rot="5400000">
          <a:off x="-240705" y="1652931"/>
          <a:ext cx="1604704" cy="1123293"/>
        </a:xfrm>
        <a:prstGeom prst="chevron">
          <a:avLst/>
        </a:prstGeom>
        <a:solidFill>
          <a:schemeClr val="accent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973873"/>
        <a:ext cx="1123293" cy="481411"/>
      </dsp:txXfrm>
    </dsp:sp>
    <dsp:sp modelId="{DF4CAE1C-3685-48C2-9945-40D48FC36D49}">
      <dsp:nvSpPr>
        <dsp:cNvPr id="0" name=""/>
        <dsp:cNvSpPr/>
      </dsp:nvSpPr>
      <dsp:spPr>
        <a:xfrm rot="5400000">
          <a:off x="4254959" y="-1719440"/>
          <a:ext cx="1043057" cy="7306390"/>
        </a:xfrm>
        <a:prstGeom prst="round2SameRect">
          <a:avLst/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Субвенции бюджетам субъектов Российской Федерации и муниципальных образований </a:t>
          </a:r>
          <a:endParaRPr lang="ru-RU" sz="2800" kern="1200" dirty="0"/>
        </a:p>
      </dsp:txBody>
      <dsp:txXfrm rot="-5400000">
        <a:off x="1123293" y="1463144"/>
        <a:ext cx="7255472" cy="941221"/>
      </dsp:txXfrm>
    </dsp:sp>
    <dsp:sp modelId="{A08DEBBD-96DE-4874-98E7-42E5D775EFFA}">
      <dsp:nvSpPr>
        <dsp:cNvPr id="0" name=""/>
        <dsp:cNvSpPr/>
      </dsp:nvSpPr>
      <dsp:spPr>
        <a:xfrm rot="5400000">
          <a:off x="-240705" y="3063556"/>
          <a:ext cx="1604704" cy="1123293"/>
        </a:xfrm>
        <a:prstGeom prst="chevron">
          <a:avLst/>
        </a:prstGeom>
        <a:solidFill>
          <a:schemeClr val="accent4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384498"/>
        <a:ext cx="1123293" cy="481411"/>
      </dsp:txXfrm>
    </dsp:sp>
    <dsp:sp modelId="{2FFCF86C-FF76-46AE-92D2-AFD513FDC4AE}">
      <dsp:nvSpPr>
        <dsp:cNvPr id="0" name=""/>
        <dsp:cNvSpPr/>
      </dsp:nvSpPr>
      <dsp:spPr>
        <a:xfrm rot="5400000">
          <a:off x="4254959" y="-308815"/>
          <a:ext cx="1043057" cy="7306390"/>
        </a:xfrm>
        <a:prstGeom prst="round2SameRect">
          <a:avLst/>
        </a:prstGeom>
        <a:solidFill>
          <a:schemeClr val="accent4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2800" kern="1200" dirty="0"/>
        </a:p>
      </dsp:txBody>
      <dsp:txXfrm rot="-5400000">
        <a:off x="1123293" y="2873769"/>
        <a:ext cx="7255472" cy="941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6DDE-49BE-4B1B-AA9A-36E393169D80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B98B5-B264-4BBD-A3A7-6E1064508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8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B98B5-B264-4BBD-A3A7-6E10645082B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1E9354-C937-4C6C-9D17-EF41E0B0C322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F6A8B-AA5A-441D-BA90-452852C961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572000" y="4350007"/>
            <a:ext cx="432048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i="1" dirty="0" smtClean="0"/>
              <a:t>К </a:t>
            </a:r>
            <a:r>
              <a:rPr lang="ru-RU" i="1" dirty="0" smtClean="0"/>
              <a:t>решению </a:t>
            </a:r>
            <a:r>
              <a:rPr lang="ru-RU" i="1" dirty="0" smtClean="0"/>
              <a:t>Новоселовского</a:t>
            </a:r>
          </a:p>
          <a:p>
            <a:r>
              <a:rPr lang="ru-RU" i="1" dirty="0" smtClean="0"/>
              <a:t>сельского совета  «О бюджете муниципального образования Новоселовское сельское поселение  Симферопольского района Республики Крым на 2018 год и плановый период 2019 и </a:t>
            </a:r>
            <a:r>
              <a:rPr lang="ru-RU" i="1" dirty="0" smtClean="0"/>
              <a:t>2020 годов</a:t>
            </a:r>
            <a:r>
              <a:rPr lang="ru-RU" i="1" dirty="0" smtClean="0"/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275856" y="2044298"/>
            <a:ext cx="54726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endParaRPr kumimoji="0" lang="ru-RU" sz="9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ГРАЖДАН </a:t>
            </a:r>
            <a:endParaRPr kumimoji="0" lang="ru-RU" sz="7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86766" cy="926206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32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14422"/>
            <a:ext cx="8115328" cy="64294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Налоговые доходы бюджета Новоселовского сельского поселения состоят из следующих поступлений: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928802"/>
          <a:ext cx="81534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2852"/>
            <a:ext cx="7406640" cy="4286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Поступление налоговых доходов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40005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620688"/>
          <a:ext cx="8568952" cy="486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851"/>
                <a:gridCol w="1511725"/>
                <a:gridCol w="1656184"/>
                <a:gridCol w="1728192"/>
              </a:tblGrid>
              <a:tr h="9787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834,6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880,5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6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834,6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880,5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0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6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378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 на совокупный доход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59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2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29,8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56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организаций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13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893,6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86766" cy="640454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32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7901014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Неналоговые доходы бюджета Новоселовского сельского поселения состоят из следующих поступлений: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8813"/>
          <a:ext cx="8153400" cy="400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2852"/>
            <a:ext cx="7406640" cy="4286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Поступление неналоговых доходов 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385765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692696"/>
          <a:ext cx="9144001" cy="601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115"/>
                <a:gridCol w="1388962"/>
                <a:gridCol w="1388962"/>
                <a:gridCol w="1388962"/>
              </a:tblGrid>
              <a:tr h="11549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           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/>
                </a:tc>
              </a:tr>
              <a:tr h="2273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 (за исключением земельных участков муниципальных бюджетных  автономных учреждений)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779,0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856,9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942,6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2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сдачи в аренду имущества, находящегося в оперативном управлении органов управления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сельских поселений и созданных ими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учреждений (за исключением имущества муниципальных бюджетных и автономных учреждений)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856,9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942,6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51030034752бюдж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1387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1560" y="260648"/>
            <a:ext cx="7992888" cy="1239526"/>
          </a:xfrm>
          <a:prstGeom prst="foldedCorner">
            <a:avLst>
              <a:gd name="adj" fmla="val 50000"/>
            </a:avLst>
          </a:prstGeom>
          <a:gradFill rotWithShape="1">
            <a:gsLst>
              <a:gs pos="0">
                <a:srgbClr val="FDE9D9"/>
              </a:gs>
              <a:gs pos="100000">
                <a:srgbClr val="FFFFFF">
                  <a:alpha val="72000"/>
                </a:srgbClr>
              </a:gs>
            </a:gsLst>
            <a:lin ang="5400000" scaled="1"/>
          </a:gra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Новоселовского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987824" y="1916832"/>
            <a:ext cx="5544616" cy="25922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4416" y="4725144"/>
            <a:ext cx="2803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4 043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,5 </a:t>
            </a:r>
          </a:p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58204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32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85860"/>
            <a:ext cx="8115328" cy="64294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Безвозмездные поступления бюджета Новоселовского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 состоят из следующих  поступлений: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28596" y="1785925"/>
          <a:ext cx="8429684" cy="442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571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071546"/>
            <a:ext cx="7406640" cy="507209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61026"/>
              </p:ext>
            </p:extLst>
          </p:nvPr>
        </p:nvGraphicFramePr>
        <p:xfrm>
          <a:off x="251521" y="620687"/>
          <a:ext cx="8712967" cy="626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723"/>
                <a:gridCol w="1931698"/>
                <a:gridCol w="1545071"/>
                <a:gridCol w="1618475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бюджетной системы Российской Федерации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875,9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905,7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Дотации  бюджетам сельских поселений на выравнивание бюджетной обеспеченности  (из бюджета Республики Крым)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530,5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528,5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Дотации  бюджетам сельских поселений на выравнивание бюджетной обеспеченности  (из районного бюджета 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286,5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345,4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377,2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бюджетной системы Российской Федерации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80,5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83,4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сельских поселений на выполнение передаваемых полномочий субъектов Российской Федерации в сфере административной ответственности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0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сельских поселений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осуществление первичного воинского учета на территориях, где отсутствуют военные комиссариаты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55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319,9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373,0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47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319,9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373,0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3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субсидии бюджетам сельских поселений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3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1 346,7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1 334,7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362,1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Новоселовского сельского поселения на 2018 год, тыс. руб.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Новоселовского сельского поселения на 2019 – 2020 годы, тыс. руб.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5187930"/>
              </p:ext>
            </p:extLst>
          </p:nvPr>
        </p:nvGraphicFramePr>
        <p:xfrm>
          <a:off x="214282" y="1920875"/>
          <a:ext cx="435771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3639701"/>
              </p:ext>
            </p:extLst>
          </p:nvPr>
        </p:nvGraphicFramePr>
        <p:xfrm>
          <a:off x="4648200" y="1920875"/>
          <a:ext cx="428151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426950">
            <a:off x="1347388" y="1347014"/>
            <a:ext cx="45492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6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8715435" cy="6143667"/>
          </a:xfrm>
          <a:prstGeom prst="rect">
            <a:avLst/>
          </a:prstGeom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1700318" y="1928802"/>
            <a:ext cx="5877808" cy="110799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15328" cy="854768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«бюджет для граждан»</a:t>
            </a:r>
            <a:endParaRPr lang="ru-RU" sz="32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8186766" cy="221457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бюджете Новоселовского сельского поселения в формате, доступном для широкого круга пользователей.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«Бюджет для граждан»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муниципальных финансов в Новоселовском сельском поселении.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Legion\Desktop\_Vid_platnikiv_podatkiv_oblasti__derzhavniy_byidzhet_otrimav_ponad_800_milyoniv_griven_PDV_1_2016_12_13_12_11_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3500438"/>
            <a:ext cx="3971924" cy="3143272"/>
          </a:xfrm>
          <a:prstGeom prst="rect">
            <a:avLst/>
          </a:prstGeom>
          <a:noFill/>
        </p:spPr>
      </p:pic>
      <p:pic>
        <p:nvPicPr>
          <p:cNvPr id="1027" name="Picture 3" descr="C:\Users\Legion\Desktop\by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00438"/>
            <a:ext cx="371477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00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429684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Функциональная структура расходов бюджета </a:t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Новоселовского сельского поселения </a:t>
            </a:r>
            <a:endParaRPr lang="ru-RU" sz="1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1" y="1268759"/>
          <a:ext cx="8749639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09"/>
                <a:gridCol w="1402591"/>
                <a:gridCol w="1439813"/>
                <a:gridCol w="1439813"/>
                <a:gridCol w="1439813"/>
              </a:tblGrid>
              <a:tr h="94973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подраздел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/>
                </a:tc>
              </a:tr>
              <a:tr h="7841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2321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2305,4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2438,1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1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47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4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41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13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3064,3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3142,8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3308,9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Новоселовского сельского поселения на 2018 год, тыс. руб.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Новоселовского сельского поселения на 2019 год, тыс. руб.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Новоселовского сельского поселения на 2020 год, тыс. руб.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Новоселовского сельского поселения 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3610"/>
              </p:ext>
            </p:extLst>
          </p:nvPr>
        </p:nvGraphicFramePr>
        <p:xfrm>
          <a:off x="500034" y="1628801"/>
          <a:ext cx="8248431" cy="407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9653"/>
                <a:gridCol w="1252926"/>
                <a:gridCol w="1252926"/>
                <a:gridCol w="1252926"/>
              </a:tblGrid>
              <a:tr h="51595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программы Новоселовского  сельского поселения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/>
                </a:tc>
              </a:tr>
              <a:tr h="76184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«Совершенствование местного самоуправления в администрации Новоселовского сельского поселения</a:t>
                      </a:r>
                      <a:r>
                        <a:rPr kumimoji="0" lang="ru-RU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Симферопольского района Республики Крым на 2018 годи плановый период  2019-2020 годов»</a:t>
                      </a:r>
                      <a:endParaRPr kumimoji="0" lang="ru-RU" sz="12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2318,3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2302,6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2435,3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1143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«Муниципальная программа по передаче части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полномочий в сфере культуры Новоселовского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сельского поселения на 2018 год и плановый период 2019-2020 годов»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54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 Новоселовского сельского поселения Симферопольского района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Республики Крым на 2018-2020 годы"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94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муниципального образования -Новоселовское сельское поселение "Дорожное хозяйство на 2018 - 2020 годы"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234,9</a:t>
                      </a:r>
                    </a:p>
                    <a:p>
                      <a:pPr algn="ctr"/>
                      <a:endParaRPr kumimoji="0" lang="ru-RU" sz="12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kumimoji="0" lang="ru-RU" sz="12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2982,5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319,9</a:t>
                      </a: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2998,7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373,0</a:t>
                      </a: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3223,4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разрезе муниципальных программ на 2018 год, тыс. руб.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74312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разрезе муниципальных программ на 2019 год, тыс. руб.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352339"/>
              </p:ext>
            </p:extLst>
          </p:nvPr>
        </p:nvGraphicFramePr>
        <p:xfrm>
          <a:off x="457200" y="1935163"/>
          <a:ext cx="8329642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разрезе муниципальных программ на 2020 год, тыс. руб.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762238"/>
              </p:ext>
            </p:extLst>
          </p:nvPr>
        </p:nvGraphicFramePr>
        <p:xfrm>
          <a:off x="457200" y="1935163"/>
          <a:ext cx="8329642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направления деятельности Новоселовского сельского поселения </a:t>
            </a:r>
            <a:endParaRPr lang="ru-RU" sz="2800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428070"/>
              </p:ext>
            </p:extLst>
          </p:nvPr>
        </p:nvGraphicFramePr>
        <p:xfrm>
          <a:off x="345828" y="1196753"/>
          <a:ext cx="8607332" cy="4793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266"/>
                <a:gridCol w="1484022"/>
                <a:gridCol w="1484022"/>
                <a:gridCol w="1484022"/>
              </a:tblGrid>
              <a:tr h="68719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/>
                </a:tc>
              </a:tr>
              <a:tr h="6012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Осуществление  первичного воинского 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учету на территориях, где отсутствуют военные комиссариаты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4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Резервный фонд органов местного самоуправления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3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Осуществление переданных органам местного самоуправления в Республике Крым отдельных полномочий РК в сфере административной ответственности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83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Расходы  на проведение кадастровых и землеустроительных работ с целью определения земельных участков, на которых планируется размещение объектов федеральной целевой программы "Социально–экономическое развитие Республики Крым и г. Севастополя до 2020 года"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18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29642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sz="3600" b="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8186766" cy="2571768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средства.</a:t>
            </a:r>
          </a:p>
          <a:p>
            <a:endParaRPr lang="ru-RU" dirty="0"/>
          </a:p>
        </p:txBody>
      </p:sp>
      <p:pic>
        <p:nvPicPr>
          <p:cNvPr id="1026" name="Picture 2" descr="C:\Users\Legion\Desktop\картинки для презентации\image_14533298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2571743"/>
            <a:ext cx="3000395" cy="34226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2571744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снижаются остатки. Превышение доходов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расходами образует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При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72518" cy="49757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endParaRPr lang="ru-RU" sz="2800" b="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429264"/>
            <a:ext cx="8329642" cy="11430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Бюджет Новоселовского сельского поселения: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 2018 год  -  дефицит бюджета в сумме  0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0 тыс.  руб.;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2019 год – дефицит (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 в сумме 0,0 тыс. руб.;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2020 год – дефицит (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 в сумме 0,0 тыс. руб.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842968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 txBox="1"/>
          <p:nvPr/>
        </p:nvSpPr>
        <p:spPr>
          <a:xfrm>
            <a:off x="1201994" y="214290"/>
            <a:ext cx="7584847" cy="7858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900" b="1" spc="-97" dirty="0">
                <a:solidFill>
                  <a:srgbClr val="F3A447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lang="ru-RU" sz="2400" spc="-97" dirty="0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r>
              <a:rPr lang="ru-RU" sz="2400" spc="-97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Муниципальный долг Новоселовского сельского поселения </a:t>
            </a:r>
            <a:r>
              <a:rPr lang="ru-RU" sz="2400" b="1" spc="-97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
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8" name="Picture 229"/>
          <p:cNvPicPr/>
          <p:nvPr/>
        </p:nvPicPr>
        <p:blipFill>
          <a:blip r:embed="rId2" cstate="print"/>
          <a:stretch/>
        </p:blipFill>
        <p:spPr>
          <a:xfrm>
            <a:off x="5643570" y="3643314"/>
            <a:ext cx="3143272" cy="2500330"/>
          </a:xfrm>
          <a:prstGeom prst="rect">
            <a:avLst/>
          </a:prstGeom>
          <a:ln w="9360">
            <a:noFill/>
          </a:ln>
        </p:spPr>
      </p:pic>
      <p:pic>
        <p:nvPicPr>
          <p:cNvPr id="519" name="Picture 231"/>
          <p:cNvPicPr/>
          <p:nvPr/>
        </p:nvPicPr>
        <p:blipFill>
          <a:blip r:embed="rId3" cstate="print"/>
          <a:stretch/>
        </p:blipFill>
        <p:spPr>
          <a:xfrm>
            <a:off x="1357290" y="1214422"/>
            <a:ext cx="2714644" cy="2000264"/>
          </a:xfrm>
          <a:prstGeom prst="rect">
            <a:avLst/>
          </a:prstGeom>
          <a:ln w="9360">
            <a:noFill/>
          </a:ln>
        </p:spPr>
      </p:pic>
      <p:sp>
        <p:nvSpPr>
          <p:cNvPr id="520" name="CustomShape 3"/>
          <p:cNvSpPr/>
          <p:nvPr/>
        </p:nvSpPr>
        <p:spPr>
          <a:xfrm>
            <a:off x="1146412" y="3643314"/>
            <a:ext cx="3693158" cy="27860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решения о бюджете Новоселовского сельского 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 2018 год и плановый период 2019-2020 годов</a:t>
            </a:r>
            <a:endParaRPr lang="ru-RU" sz="1600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МУНИЦИПАЛЬНЫЙ ДОЛГ </a:t>
            </a:r>
            <a:endParaRPr lang="ru-RU" sz="1600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Новоселовского сельского поселения</a:t>
            </a:r>
            <a:endParaRPr lang="ru-RU" sz="1600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установлен:</a:t>
            </a:r>
          </a:p>
          <a:p>
            <a:pPr algn="ctr">
              <a:lnSpc>
                <a:spcPct val="90000"/>
              </a:lnSpc>
            </a:pP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 2018 год  в сумме 0,0 тыс.  руб.;</a:t>
            </a:r>
          </a:p>
          <a:p>
            <a:pPr algn="ctr">
              <a:lnSpc>
                <a:spcPct val="90000"/>
              </a:lnSpc>
            </a:pP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 2019 год в сумме 0,0 тыс. руб.;</a:t>
            </a:r>
          </a:p>
          <a:p>
            <a:pPr algn="ctr">
              <a:lnSpc>
                <a:spcPct val="90000"/>
              </a:lnSpc>
            </a:pP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 2020 год в сумме 0,0 тыс. руб.</a:t>
            </a:r>
            <a:endParaRPr lang="ru-RU" sz="1600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4"/>
          <p:cNvSpPr/>
          <p:nvPr/>
        </p:nvSpPr>
        <p:spPr>
          <a:xfrm>
            <a:off x="1433016" y="2904840"/>
            <a:ext cx="2924335" cy="15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CustomShape 6"/>
          <p:cNvSpPr/>
          <p:nvPr/>
        </p:nvSpPr>
        <p:spPr>
          <a:xfrm rot="19818000">
            <a:off x="5563430" y="4321646"/>
            <a:ext cx="170215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5D5D5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ДОЛГ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1000108"/>
            <a:ext cx="2857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Статья 9 «Муниципальные внутренние заимствования,   муниципальный внутренний долг Новоселовского сельского поселения и расходы на его обслуживание, предоставление муниципальных гарантий Новоселовского сельского поселения» </a:t>
            </a:r>
            <a:endParaRPr lang="ru-RU" sz="1600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791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0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520">
                                            <p:txEl>
                                              <p:charRg st="0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69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520">
                                            <p:txEl>
                                              <p:charRg st="169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69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520">
                                            <p:txEl>
                                              <p:charRg st="169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7858180" cy="5715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</a:t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Новоселовского сельского поселения</a:t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дрес: Республика Крым, Симферопольский район,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Новоселовка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ул. Комсомольская, 26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Тел.: 8 (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334-273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novoselovka2009@mail.ru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новоселовка-адм.рф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395536" y="5661248"/>
            <a:ext cx="8388424" cy="63475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12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E6128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E6128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2132856"/>
            <a:ext cx="558011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68" cy="64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4" y="1700809"/>
          <a:ext cx="7959829" cy="411812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90461"/>
                <a:gridCol w="1855422"/>
                <a:gridCol w="1866165"/>
                <a:gridCol w="2347781"/>
              </a:tblGrid>
              <a:tr h="10068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</a:txBody>
                  <a:tcPr/>
                </a:tc>
              </a:tr>
              <a:tr h="1037085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3064,3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3142,8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3308,9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708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3064,3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3142,8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3308,9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70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Профицит</a:t>
                      </a:r>
                      <a:r>
                        <a:rPr lang="ru-RU" dirty="0" smtClean="0"/>
                        <a:t> (дефицит)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 Новоселовского сельского поселения, тыс.руб.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98d94c50_resizedScaled_817to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153400" cy="5786478"/>
          </a:xfrm>
        </p:spPr>
      </p:pic>
      <p:sp>
        <p:nvSpPr>
          <p:cNvPr id="14" name="Прямоугольник 13"/>
          <p:cNvSpPr/>
          <p:nvPr/>
        </p:nvSpPr>
        <p:spPr>
          <a:xfrm rot="20346849">
            <a:off x="780586" y="1611206"/>
            <a:ext cx="44786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0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404664"/>
          <a:ext cx="7848872" cy="1637538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22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Доходы бюджета </a:t>
                      </a: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– безвозмездные и безвозвратные поступления денежных средств в бюджет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3501008"/>
          <a:ext cx="7632849" cy="2901110"/>
        </p:xfrm>
        <a:graphic>
          <a:graphicData uri="http://schemas.openxmlformats.org/drawingml/2006/table">
            <a:tbl>
              <a:tblPr/>
              <a:tblGrid>
                <a:gridCol w="2177937"/>
                <a:gridCol w="337609"/>
                <a:gridCol w="2369973"/>
                <a:gridCol w="366001"/>
                <a:gridCol w="2381329"/>
              </a:tblGrid>
              <a:tr h="64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налоговые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неналоговые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</a:tr>
              <a:tr h="2256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налогов, установленные налоговым кодексом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других 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пошлин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и сборов, установленных законодательством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других бюджетов (межбюджетные трансферты)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0417" name="AutoShape 1"/>
          <p:cNvSpPr>
            <a:spLocks noChangeArrowheads="1"/>
          </p:cNvSpPr>
          <p:nvPr/>
        </p:nvSpPr>
        <p:spPr bwMode="auto">
          <a:xfrm>
            <a:off x="3923928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00B0F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6732240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187624" y="2564904"/>
            <a:ext cx="1368152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7030A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 descr="Уголки"/>
          <p:cNvSpPr>
            <a:spLocks noChangeArrowheads="1"/>
          </p:cNvSpPr>
          <p:nvPr/>
        </p:nvSpPr>
        <p:spPr bwMode="auto">
          <a:xfrm>
            <a:off x="1403648" y="2500306"/>
            <a:ext cx="6954566" cy="3929090"/>
          </a:xfrm>
          <a:prstGeom prst="cube">
            <a:avLst>
              <a:gd name="adj" fmla="val 11031"/>
            </a:avLst>
          </a:prstGeom>
          <a:solidFill>
            <a:schemeClr val="accent3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4363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94363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 </a:t>
            </a:r>
            <a:r>
              <a:rPr lang="en-US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064</a:t>
            </a:r>
            <a:r>
              <a:rPr lang="en-US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год – </a:t>
            </a:r>
            <a:r>
              <a:rPr lang="en-US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3 142,8 </a:t>
            </a: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год – </a:t>
            </a:r>
            <a:r>
              <a:rPr lang="en-US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3 308,9 </a:t>
            </a: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AutoShape 4" descr="Уголки"/>
          <p:cNvSpPr>
            <a:spLocks noChangeArrowheads="1"/>
          </p:cNvSpPr>
          <p:nvPr/>
        </p:nvSpPr>
        <p:spPr bwMode="auto">
          <a:xfrm>
            <a:off x="2266950" y="1071546"/>
            <a:ext cx="5234008" cy="1857388"/>
          </a:xfrm>
          <a:prstGeom prst="cube">
            <a:avLst>
              <a:gd name="adj" fmla="val 15907"/>
            </a:avLst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Новоселовского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сельского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51030034752бюдж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1387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1560" y="260648"/>
            <a:ext cx="7992888" cy="1239526"/>
          </a:xfrm>
          <a:prstGeom prst="foldedCorner">
            <a:avLst>
              <a:gd name="adj" fmla="val 50000"/>
            </a:avLst>
          </a:prstGeom>
          <a:gradFill rotWithShape="1">
            <a:gsLst>
              <a:gs pos="0">
                <a:srgbClr val="FDE9D9"/>
              </a:gs>
              <a:gs pos="100000">
                <a:srgbClr val="FFFFFF">
                  <a:alpha val="72000"/>
                </a:srgbClr>
              </a:gs>
            </a:gsLst>
            <a:lin ang="5400000" scaled="1"/>
          </a:gra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обственные доходы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Новоселовского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сельского поселения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987824" y="1916832"/>
            <a:ext cx="5544616" cy="25922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5982" y="4725144"/>
            <a:ext cx="5400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2 623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,49 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856</TotalTime>
  <Words>1336</Words>
  <Application>Microsoft Office PowerPoint</Application>
  <PresentationFormat>Экран (4:3)</PresentationFormat>
  <Paragraphs>342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Bookman Old Style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Что такое «бюджет для граждан»</vt:lpstr>
      <vt:lpstr>Что такое бюджет?</vt:lpstr>
      <vt:lpstr>Презентация PowerPoint</vt:lpstr>
      <vt:lpstr>Основные характеристики бюджета  Новоселовского сельского поселения,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доходы</vt:lpstr>
      <vt:lpstr>Поступление налоговых доходов </vt:lpstr>
      <vt:lpstr>Неналоговые доходы</vt:lpstr>
      <vt:lpstr>Поступление неналоговых доходов </vt:lpstr>
      <vt:lpstr>Презентация PowerPoint</vt:lpstr>
      <vt:lpstr>Безвозмездные поступления</vt:lpstr>
      <vt:lpstr>Безвозмездные поступления </vt:lpstr>
      <vt:lpstr>Структура доходов бюджета Новоселовского сельского поселения на 2018 год, тыс. руб.</vt:lpstr>
      <vt:lpstr>Структура доходов бюджета Новоселовского сельского поселения на 2019 – 2020 годы, тыс. руб.</vt:lpstr>
      <vt:lpstr>Презентация PowerPoint</vt:lpstr>
      <vt:lpstr>Презентация PowerPoint</vt:lpstr>
      <vt:lpstr>Функциональная структура расходов бюджета  Новоселовского сельского поселения </vt:lpstr>
      <vt:lpstr>Структура расходов бюджета Новоселовского сельского поселения на 2018 год, тыс. руб.</vt:lpstr>
      <vt:lpstr>Структура расходов бюджета Новоселовского сельского поселения на 2019 год, тыс. руб.</vt:lpstr>
      <vt:lpstr>Структура расходов бюджета Новоселовского сельского поселения на 2020 год, тыс. руб.</vt:lpstr>
      <vt:lpstr>Муниципальные программы  Новоселовского сельского поселения </vt:lpstr>
      <vt:lpstr>Структура расходов в разрезе муниципальных программ на 2018 год, тыс. руб.</vt:lpstr>
      <vt:lpstr>Структура расходов в разрезе муниципальных программ на 2019 год, тыс. руб.</vt:lpstr>
      <vt:lpstr>Структура расходов в разрезе муниципальных программ на 2020 год, тыс. руб.</vt:lpstr>
      <vt:lpstr>Непрограммные направления деятельности Новоселовского сельского поселения </vt:lpstr>
      <vt:lpstr>Источники финансирования дефицита бюджета </vt:lpstr>
      <vt:lpstr>Презентация PowerPoint</vt:lpstr>
      <vt:lpstr>Материалы подготовлены администрацией Новоселовского сельского поселения  Контактная информация: Адрес: Республика Крым, Симферопольский район,               с. Новоселовка, ул. Комсомольская, 26 Тел.: 8 (365)334-273  Адрес электронной почты: novoselovka2009@mail.ru Сайт: http://новоселовка-адм.рф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Legion</dc:creator>
  <cp:lastModifiedBy>user</cp:lastModifiedBy>
  <cp:revision>86</cp:revision>
  <cp:lastPrinted>2018-08-01T05:27:46Z</cp:lastPrinted>
  <dcterms:created xsi:type="dcterms:W3CDTF">2017-12-19T08:29:38Z</dcterms:created>
  <dcterms:modified xsi:type="dcterms:W3CDTF">2018-08-01T06:14:25Z</dcterms:modified>
</cp:coreProperties>
</file>