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.xml" ContentType="application/vnd.openxmlformats-officedocument.presentationml.notesSlide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5" r:id="rId11"/>
    <p:sldId id="267" r:id="rId12"/>
    <p:sldId id="269" r:id="rId13"/>
    <p:sldId id="271" r:id="rId14"/>
    <p:sldId id="266" r:id="rId15"/>
    <p:sldId id="268" r:id="rId16"/>
    <p:sldId id="273" r:id="rId17"/>
    <p:sldId id="277" r:id="rId18"/>
    <p:sldId id="285" r:id="rId19"/>
    <p:sldId id="282" r:id="rId20"/>
    <p:sldId id="281" r:id="rId21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CC00CC"/>
    <a:srgbClr val="3333FF"/>
    <a:srgbClr val="CC99FF"/>
    <a:srgbClr val="00FF00"/>
    <a:srgbClr val="FF9900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54" autoAdjust="0"/>
  </p:normalViewPr>
  <p:slideViewPr>
    <p:cSldViewPr>
      <p:cViewPr varScale="1">
        <p:scale>
          <a:sx n="92" d="100"/>
          <a:sy n="92" d="100"/>
        </p:scale>
        <p:origin x="190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72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276" y="-96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1111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2222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333333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4444444444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555555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666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777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Налоговые </a:t>
            </a:r>
            <a:r>
              <a:rPr lang="ru-RU" dirty="0"/>
              <a:t>доходы </a:t>
            </a:r>
            <a:r>
              <a:rPr lang="ru-RU" dirty="0" smtClean="0"/>
              <a:t>2017</a:t>
            </a:r>
          </a:p>
          <a:p>
            <a:pPr>
              <a:defRPr/>
            </a:pPr>
            <a:endParaRPr lang="ru-RU" dirty="0"/>
          </a:p>
        </c:rich>
      </c:tx>
      <c:layout>
        <c:manualLayout>
          <c:xMode val="edge"/>
          <c:yMode val="edge"/>
          <c:x val="0.29492620086045696"/>
          <c:y val="1.3669153950407076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 доходы 2013</c:v>
                </c:pt>
              </c:strCache>
            </c:strRef>
          </c:tx>
          <c:explosion val="37"/>
          <c:dPt>
            <c:idx val="0"/>
            <c:bubble3D val="0"/>
            <c:spPr>
              <a:solidFill>
                <a:srgbClr val="3333FF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CC00CC"/>
              </a:solidFill>
            </c:spPr>
          </c:dPt>
          <c:dPt>
            <c:idx val="3"/>
            <c:bubble3D val="0"/>
            <c:spPr>
              <a:solidFill>
                <a:srgbClr val="00B0F0"/>
              </a:solidFill>
            </c:spPr>
          </c:dPt>
          <c:dPt>
            <c:idx val="4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2.0954603413076492E-2"/>
                  <c:y val="9.458408746880987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2396390207408699E-3"/>
                  <c:y val="-4.958480213953471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950081489416593E-2"/>
                  <c:y val="-7.77951374837049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Лист1!$A$2:$A$9</c15:sqref>
                  </c15:fullRef>
                </c:ext>
              </c:extLst>
              <c:f>Лист1!$A$2:$A$6</c:f>
              <c:strCache>
                <c:ptCount val="5"/>
                <c:pt idx="0">
                  <c:v>НДФЛ </c:v>
                </c:pt>
                <c:pt idx="1">
                  <c:v>Налоги на товары (Акцизы)</c:v>
                </c:pt>
                <c:pt idx="2">
                  <c:v>Налоги на совокупный доход</c:v>
                </c:pt>
                <c:pt idx="3">
                  <c:v>Государственная пошлина </c:v>
                </c:pt>
                <c:pt idx="4">
                  <c:v>Земельный налог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Лист1!$B$2:$B$9</c15:sqref>
                  </c15:fullRef>
                </c:ext>
              </c:extLst>
              <c:f>Лист1!$B$2:$B$6</c:f>
              <c:numCache>
                <c:formatCode>0.0%</c:formatCode>
                <c:ptCount val="5"/>
                <c:pt idx="0">
                  <c:v>0.60699999999999998</c:v>
                </c:pt>
                <c:pt idx="1">
                  <c:v>0.29299999999999998</c:v>
                </c:pt>
                <c:pt idx="2">
                  <c:v>1E-3</c:v>
                </c:pt>
                <c:pt idx="3">
                  <c:v>7.0000000000000001E-3</c:v>
                </c:pt>
                <c:pt idx="4">
                  <c:v>9.9000000000000005E-2</c:v>
                </c:pt>
              </c:numCache>
            </c:numRef>
          </c:val>
          <c:extLst>
            <c:ext xmlns:c15="http://schemas.microsoft.com/office/drawing/2012/chart" uri="{02D57815-91ED-43cb-92C2-25804820EDAC}">
              <c15:categoryFilterExceptions>
                <c15:categoryFilterException>
                  <c15:sqref>Лист1!$B$7</c15:sqref>
                  <c15:spPr xmlns:c15="http://schemas.microsoft.com/office/drawing/2012/chart">
                    <a:solidFill>
                      <a:srgbClr val="00B050"/>
                    </a:solidFill>
                  </c15:spPr>
                  <c15:bubble3D val="0"/>
                  <c15:dLbl>
                    <c:idx val="4"/>
                    <c:delete val="1"/>
                    <c:extLst>
                      <c:ext uri="{CE6537A1-D6FC-4f65-9D91-7224C49458BB}"/>
                    </c:extLst>
                  </c15:dLbl>
                </c15:categoryFilterException>
                <c15:categoryFilterException>
                  <c15:sqref>Лист1!$B$9</c15:sqref>
                  <c15:dLbl>
                    <c:idx val="4"/>
                    <c:delete val="1"/>
                    <c:extLst>
                      <c:ext uri="{CE6537A1-D6FC-4f65-9D91-7224C49458BB}"/>
                    </c:extLst>
                  </c15:dLbl>
                </c15:categoryFilterException>
              </c15:categoryFilterExceptions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4"/>
        <c:delete val="1"/>
      </c:legendEntry>
      <c:layout>
        <c:manualLayout>
          <c:xMode val="edge"/>
          <c:yMode val="edge"/>
          <c:x val="0.66735522795019009"/>
          <c:y val="0.14989766431829885"/>
          <c:w val="0.30327275053026725"/>
          <c:h val="0.69651378453452539"/>
        </c:manualLayout>
      </c:layout>
      <c:overlay val="0"/>
      <c:txPr>
        <a:bodyPr anchor="t"/>
        <a:lstStyle/>
        <a:p>
          <a:pPr rtl="0">
            <a:defRPr sz="15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3.3072649572649465E-2"/>
                  <c:y val="-0.1622895809930583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/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26409069325736"/>
                      <c:h val="0.60332116733257346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0007407407407407"/>
                  <c:y val="-8.158215616646161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/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Лист1!$A$2:$A$7</c15:sqref>
                  </c15:fullRef>
                </c:ext>
              </c:extLst>
              <c:f>Лист1!$A$2:$A$3</c:f>
              <c:strCache>
                <c:ptCount val="2"/>
                <c:pt idx="0">
                  <c:v>Доходы, получаемые в виде арендной платы, а также средства от продажи права на заключение договоров аренды за земли, находящиеся в собственности сельских поселений (за исключением земельных участков муниципальных бюджетных и автономных учреждений)</c:v>
                </c:pt>
                <c:pt idx="1">
                  <c:v>Доходы от сдачи в аренду имущества, находящегося в оперативном управлении органов управления сельских поселений и созданных ими учреждений (за исключением имущества муниципальных бюджетных и автономных учреждений)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Лист1!$B$2:$B$7</c15:sqref>
                  </c15:fullRef>
                </c:ext>
              </c:extLst>
              <c:f>Лист1!$B$2:$B$3</c:f>
              <c:numCache>
                <c:formatCode>0.00%</c:formatCode>
                <c:ptCount val="2"/>
                <c:pt idx="0">
                  <c:v>0.66</c:v>
                </c:pt>
                <c:pt idx="1">
                  <c:v>0.34</c:v>
                </c:pt>
              </c:numCache>
            </c:numRef>
          </c:val>
          <c:extLst>
            <c:ext xmlns:c15="http://schemas.microsoft.com/office/drawing/2012/chart" uri="{02D57815-91ED-43cb-92C2-25804820EDAC}">
              <c15:categoryFilterExceptions>
                <c15:categoryFilterException>
                  <c15:sqref>Лист1!$B$4</c15:sqref>
                  <c15:spPr xmlns:c15="http://schemas.microsoft.com/office/drawing/2012/chart">
                    <a:solidFill>
                      <a:srgbClr val="FF00FF"/>
                    </a:solidFill>
                  </c15:spPr>
                  <c15:bubble3D val="0"/>
                  <c15:dLbl>
                    <c:idx val="1"/>
                    <c:delete val="1"/>
                    <c:extLst>
                      <c:ext uri="{CE6537A1-D6FC-4f65-9D91-7224C49458BB}"/>
                    </c:extLst>
                  </c15:dLbl>
                </c15:categoryFilterException>
                <c15:categoryFilterException>
                  <c15:sqref>Лист1!$B$5</c15:sqref>
                  <c15:spPr xmlns:c15="http://schemas.microsoft.com/office/drawing/2012/chart">
                    <a:solidFill>
                      <a:schemeClr val="accent6">
                        <a:lumMod val="60000"/>
                        <a:lumOff val="40000"/>
                      </a:schemeClr>
                    </a:solidFill>
                  </c15:spPr>
                  <c15:bubble3D val="0"/>
                  <c15:dLbl>
                    <c:idx val="1"/>
                    <c:layout>
                      <c:manualLayout>
                        <c:x val="-0.29804368471035136"/>
                        <c:y val="-1.4487244901458134E-2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ru-RU" sz="1600" dirty="0"/>
                            <a:t>п</a:t>
                          </a:r>
                          <a:r>
                            <a:rPr lang="ru-RU" sz="1400" dirty="0"/>
                            <a:t>латежи при пользовании природными ресурсами; </a:t>
                          </a:r>
                          <a:r>
                            <a:rPr lang="ru-RU" sz="1400" dirty="0" smtClean="0"/>
                            <a:t>1,0 %</a:t>
                          </a:r>
                          <a:endParaRPr lang="ru-RU" sz="1400" dirty="0"/>
                        </a:p>
                      </c:rich>
                    </c:tx>
                    <c:showLegendKey val="0"/>
                    <c:showVal val="1"/>
                    <c:showCatName val="1"/>
                    <c:showSerName val="0"/>
                    <c:showPercent val="0"/>
                    <c:showBubbleSize val="0"/>
                    <c:extLst>
                      <c:ext uri="{CE6537A1-D6FC-4f65-9D91-7224C49458BB}"/>
                    </c:extLst>
                  </c15:dLbl>
                </c15:categoryFilterException>
                <c15:categoryFilterException>
                  <c15:sqref>Лист1!$B$6</c15:sqref>
                  <c15:spPr xmlns:c15="http://schemas.microsoft.com/office/drawing/2012/chart">
                    <a:solidFill>
                      <a:schemeClr val="accent3">
                        <a:lumMod val="75000"/>
                      </a:schemeClr>
                    </a:solidFill>
                    <a:ln w="28575"/>
                  </c15:spPr>
                  <c15:bubble3D val="0"/>
                  <c15:dLbl>
                    <c:idx val="1"/>
                    <c:layout>
                      <c:manualLayout>
                        <c:x val="-0.19297245963912629"/>
                        <c:y val="-0.13717628768271289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ru-RU" sz="1400" dirty="0" smtClean="0"/>
                            <a:t>Прочие </a:t>
                          </a:r>
                          <a:r>
                            <a:rPr lang="ru-RU" sz="1400" dirty="0" err="1" smtClean="0"/>
                            <a:t>неналогов</a:t>
                          </a:r>
                          <a:r>
                            <a:rPr lang="ru-RU" sz="1400" dirty="0" smtClean="0"/>
                            <a:t>.; 1,5 %</a:t>
                          </a:r>
                          <a:endParaRPr lang="ru-RU" sz="1400" dirty="0"/>
                        </a:p>
                      </c:rich>
                    </c:tx>
                    <c:showLegendKey val="0"/>
                    <c:showVal val="1"/>
                    <c:showCatName val="1"/>
                    <c:showSerName val="0"/>
                    <c:showPercent val="0"/>
                    <c:showBubbleSize val="0"/>
                    <c:extLst>
                      <c:ext uri="{CE6537A1-D6FC-4f65-9D91-7224C49458BB}"/>
                    </c:extLst>
                  </c15:dLbl>
                </c15:categoryFilterException>
                <c15:categoryFilterException>
                  <c15:sqref>Лист1!$B$7</c15:sqref>
                  <c15:spPr xmlns:c15="http://schemas.microsoft.com/office/drawing/2012/chart">
                    <a:solidFill>
                      <a:srgbClr val="FF0000"/>
                    </a:solidFill>
                    <a:ln w="19050">
                      <a:solidFill>
                        <a:srgbClr val="FF0000"/>
                      </a:solidFill>
                    </a:ln>
                  </c15:spPr>
                  <c15:bubble3D val="0"/>
                  <c15:dLbl>
                    <c:idx val="1"/>
                    <c:delete val="1"/>
                    <c:extLst>
                      <c:ext uri="{CE6537A1-D6FC-4f65-9D91-7224C49458BB}"/>
                    </c:extLst>
                  </c15:dLbl>
                </c15:categoryFilterException>
              </c15:categoryFilterExceptions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665976267187245"/>
          <c:y val="7.1159209799107975E-2"/>
          <c:w val="0.56747239724686649"/>
          <c:h val="0.7671384779507216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Лист1!$A$2:$A$3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0.0%">
                  <c:v>1.2609999999999999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Налоги на товары и услуги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cat>
            <c:strRef>
              <c:f>Лист1!$A$2:$A$3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 formatCode="0.0%">
                  <c:v>1.016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Лист1!$A$2:$A$3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 formatCode="0.0%">
                  <c:v>0.5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Госпошлина</c:v>
                </c:pt>
              </c:strCache>
            </c:strRef>
          </c:tx>
          <c:spPr>
            <a:solidFill>
              <a:srgbClr val="00FF00"/>
            </a:solidFill>
          </c:spPr>
          <c:invertIfNegative val="0"/>
          <c:cat>
            <c:strRef>
              <c:f>Лист1!$A$2:$A$3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 formatCode="0.0%">
                  <c:v>1.74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Арендная плата за земли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Лист1!$A$2:$A$3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 formatCode="0.0%">
                  <c:v>0.79800000000000004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Арендная плата за имущество</c:v>
                </c:pt>
              </c:strCache>
            </c:strRef>
          </c:tx>
          <c:spPr>
            <a:solidFill>
              <a:srgbClr val="6666FF"/>
            </a:solidFill>
          </c:spPr>
          <c:invertIfNegative val="0"/>
          <c:cat>
            <c:strRef>
              <c:f>Лист1!$A$2:$A$3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 formatCode="0.0%">
                  <c:v>1.006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3275760"/>
        <c:axId val="143957352"/>
        <c:axId val="0"/>
      </c:bar3DChart>
      <c:catAx>
        <c:axId val="14327576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143957352"/>
        <c:crosses val="autoZero"/>
        <c:auto val="1"/>
        <c:lblAlgn val="ctr"/>
        <c:lblOffset val="100"/>
        <c:noMultiLvlLbl val="0"/>
      </c:catAx>
      <c:valAx>
        <c:axId val="143957352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1432757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977233226440402"/>
          <c:y val="9.9171159914410667E-2"/>
          <c:w val="0.32125973761860732"/>
          <c:h val="0.80165768017118044"/>
        </c:manualLayout>
      </c:layout>
      <c:overlay val="0"/>
      <c:txPr>
        <a:bodyPr/>
        <a:lstStyle/>
        <a:p>
          <a:pPr>
            <a:defRPr sz="15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589589373645145E-2"/>
          <c:y val="0.22197949334133538"/>
          <c:w val="0.53419909025139423"/>
          <c:h val="0.69971719888211659"/>
        </c:manualLayout>
      </c:layout>
      <c:pie3D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5743908436681164"/>
          <c:y val="0.18633234608362623"/>
          <c:w val="0.33131706378466841"/>
          <c:h val="0.77101123320698373"/>
        </c:manualLayout>
      </c:layout>
      <c:overlay val="0"/>
      <c:txPr>
        <a:bodyPr anchor="t"/>
        <a:lstStyle/>
        <a:p>
          <a:pPr>
            <a:defRPr sz="11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Безвозмездные поступления </a:t>
            </a:r>
            <a:r>
              <a:rPr lang="ru-RU" dirty="0" smtClean="0"/>
              <a:t>2017</a:t>
            </a:r>
            <a:endParaRPr lang="ru-RU" dirty="0"/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 2013</c:v>
                </c:pt>
              </c:strCache>
            </c:strRef>
          </c:tx>
          <c:dPt>
            <c:idx val="0"/>
            <c:bubble3D val="0"/>
            <c:spPr>
              <a:solidFill>
                <a:srgbClr val="00FF00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-0.12607568525615517"/>
                  <c:y val="-0.16075829537458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55,3%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1517988136312994E-2"/>
                  <c:y val="6.862732844498757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4437689685569721E-2"/>
                  <c:y val="5.544985742324930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42,4%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0380985705638107"/>
                  <c:y val="0.1806176628522772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7227893681595405E-2"/>
                  <c:y val="0.1980585490501056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Лист1!$A$2:$A$5</c15:sqref>
                  </c15:fullRef>
                </c:ext>
              </c:extLst>
              <c:f>Лист1!$A$2:$A$4</c:f>
              <c:strCache>
                <c:ptCount val="3"/>
                <c:pt idx="0">
                  <c:v>дотация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Лист1!$B$2:$B$5</c15:sqref>
                  </c15:fullRef>
                </c:ext>
              </c:extLst>
              <c:f>Лист1!$B$2:$B$4</c:f>
              <c:numCache>
                <c:formatCode>0.0%</c:formatCode>
                <c:ptCount val="3"/>
                <c:pt idx="0">
                  <c:v>0.41099999999999998</c:v>
                </c:pt>
                <c:pt idx="1">
                  <c:v>0.58799999999999997</c:v>
                </c:pt>
                <c:pt idx="2">
                  <c:v>1E-3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2178121500590964"/>
          <c:y val="0.11142573896544219"/>
          <c:w val="0.26884890845365261"/>
          <c:h val="0.87544226769879385"/>
        </c:manualLayout>
      </c:layout>
      <c:overlay val="0"/>
      <c:txPr>
        <a:bodyPr anchor="t"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211980102808943"/>
          <c:y val="0.20813324381582124"/>
          <c:w val="0.39288202204001993"/>
          <c:h val="0.7597249730872839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81,6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85,3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План, млн.. руб.</c:v>
                </c:pt>
                <c:pt idx="1">
                  <c:v>Факт, млн. руб.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0.0">
                  <c:v>1</c:v>
                </c:pt>
                <c:pt idx="1">
                  <c:v>1.2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17,1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18,0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План, млн.. руб.</c:v>
                </c:pt>
                <c:pt idx="1">
                  <c:v>Факт, млн. руб.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 formatCode="0.0">
                  <c:v>0.3</c:v>
                </c:pt>
                <c:pt idx="1">
                  <c:v>0.3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127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126,99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План, млн.. руб.</c:v>
                </c:pt>
                <c:pt idx="1">
                  <c:v>Факт, млн. руб.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13.7</c:v>
                </c:pt>
                <c:pt idx="1">
                  <c:v>13.7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43511104"/>
        <c:axId val="143550944"/>
        <c:axId val="80599896"/>
      </c:bar3DChart>
      <c:catAx>
        <c:axId val="143511104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high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3550944"/>
        <c:crosses val="autoZero"/>
        <c:auto val="1"/>
        <c:lblAlgn val="ctr"/>
        <c:lblOffset val="100"/>
        <c:noMultiLvlLbl val="0"/>
      </c:catAx>
      <c:valAx>
        <c:axId val="143550944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43511104"/>
        <c:crosses val="autoZero"/>
        <c:crossBetween val="between"/>
      </c:valAx>
      <c:serAx>
        <c:axId val="805998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3550944"/>
        <c:crosses val="autoZero"/>
      </c:serAx>
    </c:plotArea>
    <c:legend>
      <c:legendPos val="r"/>
      <c:overlay val="0"/>
      <c:txPr>
        <a:bodyPr/>
        <a:lstStyle/>
        <a:p>
          <a:pPr>
            <a:defRPr sz="15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Удельный вес, </a:t>
            </a:r>
            <a:r>
              <a:rPr lang="ru-RU" dirty="0"/>
              <a:t>%</a:t>
            </a:r>
          </a:p>
        </c:rich>
      </c:tx>
      <c:layout>
        <c:manualLayout>
          <c:xMode val="edge"/>
          <c:yMode val="edge"/>
          <c:x val="0.4473611111111111"/>
          <c:y val="8.3333333333333367E-3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Расходы, %</c:v>
                </c:pt>
              </c:strCache>
            </c:strRef>
          </c:tx>
          <c:dPt>
            <c:idx val="0"/>
            <c:bubble3D val="0"/>
            <c:spPr>
              <a:solidFill>
                <a:srgbClr val="FF00FF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explosion val="18"/>
            <c:spPr>
              <a:solidFill>
                <a:srgbClr val="FF9900"/>
              </a:solidFill>
            </c:spPr>
          </c:dPt>
          <c:dPt>
            <c:idx val="4"/>
            <c:bubble3D val="0"/>
            <c:spPr>
              <a:solidFill>
                <a:srgbClr val="00FF00"/>
              </a:solidFill>
            </c:spPr>
          </c:dPt>
          <c:dPt>
            <c:idx val="8"/>
            <c:bubble3D val="0"/>
            <c:explosion val="15"/>
            <c:spPr>
              <a:solidFill>
                <a:srgbClr val="6666FF"/>
              </a:solidFill>
              <a:ln>
                <a:solidFill>
                  <a:schemeClr val="tx2"/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5"/>
                <c:pt idx="0">
                  <c:v>0100</c:v>
                </c:pt>
                <c:pt idx="1">
                  <c:v>0200</c:v>
                </c:pt>
                <c:pt idx="2">
                  <c:v>0400</c:v>
                </c:pt>
                <c:pt idx="3">
                  <c:v>0500</c:v>
                </c:pt>
                <c:pt idx="4">
                  <c:v>0800</c:v>
                </c:pt>
              </c:strCache>
            </c:strRef>
          </c:cat>
          <c:val>
            <c:numRef>
              <c:f>Лист1!$B$2:$B$10</c:f>
              <c:numCache>
                <c:formatCode>0.0%</c:formatCode>
                <c:ptCount val="9"/>
                <c:pt idx="0">
                  <c:v>0.16200000000000001</c:v>
                </c:pt>
                <c:pt idx="1">
                  <c:v>1E-3</c:v>
                </c:pt>
                <c:pt idx="2">
                  <c:v>0.20300000000000001</c:v>
                </c:pt>
                <c:pt idx="3">
                  <c:v>0.505</c:v>
                </c:pt>
                <c:pt idx="4">
                  <c:v>0.129</c:v>
                </c:pt>
                <c:pt idx="6" formatCode="General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ayout>
        <c:manualLayout>
          <c:xMode val="edge"/>
          <c:yMode val="edge"/>
          <c:x val="0.82424990278992905"/>
          <c:y val="3.7553368328958892E-2"/>
          <c:w val="0.16649083795081171"/>
          <c:h val="0.93135170603674544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0.30428</cdr:x>
      <cdr:y>0.28808</cdr:y>
    </cdr:from>
    <cdr:to>
      <cdr:x>0.43921</cdr:x>
      <cdr:y>0.54871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88234" y="1338258"/>
          <a:ext cx="1059049" cy="12107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0.30822</cdr:x>
      <cdr:y>0.29441</cdr:y>
    </cdr:from>
    <cdr:to>
      <cdr:x>0.44315</cdr:x>
      <cdr:y>0.55504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88852" y="103289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ECFA2-31F0-449E-A1E9-4E7B23A6E629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43179-3E6A-49C0-822E-1358885E5C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684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43179-3E6A-49C0-822E-1358885E5CD6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266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hyperlink" Target="http://www.google.ru/url?sa=i&amp;rct=j&amp;q=&amp;esrc=s&amp;source=images&amp;cd=&amp;cad=rja&amp;uact=8&amp;docid=uvw1mKRFFyw9DM&amp;tbnid=HBaMo5yfEUAcaM:&amp;ved=0CAUQjRw&amp;url=http://vk.com/pages?oid=-20205030&amp;p=%D0%94%D0%BE%D1%82%D0%B0%D1%86%D0%B8%D1%8F_%D0%BC%D1%8D%D1%80%D0%B8%D0%B8_%D0%B3._%D0%9C%D0%BE%D1%81%D0%BA%D0%B2%D1%8B&amp;ei=ABl1U_ChDPT24QSG3oGwDg&amp;bvm=bv.66917471,d.bGE&amp;psig=AFQjCNHMzVo70hdx7twVgknRccXN_hEhnQ&amp;ust=140026932903563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ru/url?sa=i&amp;rct=j&amp;q=&amp;esrc=s&amp;source=images&amp;cd=&amp;cad=rja&amp;uact=8&amp;docid=GXwZSpx09o9rzM&amp;tbnid=1BQP4QGD8xoobM:&amp;ved=0CAUQjRw&amp;url=http://nord-news.ru/news/2012/04/02/?newsid=28418&amp;ei=kBl1U-HZK4WK4gSB0IH4Bw&amp;bvm=bv.66917471,d.bGE&amp;psig=AFQjCNEXtXMsQuw1IAkJxHbHtVhAdbobyQ&amp;ust=1400269570568088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://www.google.ru/url?sa=i&amp;rct=j&amp;q=&amp;esrc=s&amp;source=images&amp;cd=&amp;cad=rja&amp;uact=8&amp;docid=UInUUnjX2kUnSM&amp;tbnid=Ejygf_zBRRoKmM:&amp;ved=0CAUQjRw&amp;url=http://novostey.com/business/news570462.html&amp;ei=RBl1U4ntO6fa4QTaioGADw&amp;bvm=bv.66917471,d.bGE&amp;psig=AFQjCNH88JS4gJpunidHdV3z0ROJu4wWjQ&amp;ust=1400269490807558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hyperlink" Target="http://www.google.ru/url?sa=i&amp;rct=j&amp;q=&amp;esrc=s&amp;source=images&amp;cd=&amp;cad=rja&amp;uact=8&amp;docid=H1HuRebhBcQTMM&amp;tbnid=I6BZUOWpo8I9mM:&amp;ved=0CAUQjRw&amp;url=http://zoo-farm.ru/page/10/&amp;ei=wwp1U4CmEq3Q4QTQ14D4DA&amp;bvm=bv.66917471,d.bGE&amp;psig=AFQjCNEpS9ZbQpF_XhFXI_Pp_q8cjDlAPQ&amp;ust=140026575562236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hyperlink" Target="http://www.google.ru/url?sa=i&amp;rct=j&amp;q=&amp;esrc=s&amp;source=images&amp;cd=&amp;cad=rja&amp;uact=8&amp;docid=xa5Il0SqaDCgoM&amp;tbnid=SKp-DNgtVxy4lM:&amp;ved=0CAUQjRw&amp;url=http://go32.ru/news/incidents/4683-rybalka-na-desne-oboshlas-yunym-brakoneram-solidnym-shtrafom.html&amp;ei=gAt1U9DzIurm4QTBmIHoDw&amp;bvm=bv.66917471,d.bGE&amp;psig=AFQjCNE8W5krL_3d41w2ymWpvGY2be4NTw&amp;ust=1400265943935526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005064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Отчет об исполнении бюджета</a:t>
            </a:r>
          </a:p>
          <a:p>
            <a:pPr algn="ctr"/>
            <a:r>
              <a:rPr lang="ru-RU" b="1" dirty="0" smtClean="0"/>
              <a:t> Новоселовского сельского поселения Симферопольского района Республики Крым</a:t>
            </a:r>
          </a:p>
          <a:p>
            <a:pPr algn="ctr"/>
            <a:r>
              <a:rPr lang="ru-RU" b="1" dirty="0" smtClean="0"/>
              <a:t>за 2017 год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971714"/>
            <a:ext cx="7406640" cy="1472184"/>
          </a:xfrm>
        </p:spPr>
        <p:txBody>
          <a:bodyPr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ДЛЯ ГРАЖДАН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08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76672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плана по налоговым и неналоговым доходам бюджета  Новоселовского сельского поселения 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год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499227803"/>
              </p:ext>
            </p:extLst>
          </p:nvPr>
        </p:nvGraphicFramePr>
        <p:xfrm>
          <a:off x="395536" y="908720"/>
          <a:ext cx="8496944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9023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12776"/>
            <a:ext cx="6777317" cy="2808311"/>
          </a:xfrm>
        </p:spPr>
        <p:txBody>
          <a:bodyPr>
            <a:normAutofit/>
          </a:bodyPr>
          <a:lstStyle/>
          <a:p>
            <a:pPr marL="68580" lvl="0" indent="0">
              <a:buClr>
                <a:srgbClr val="94C600"/>
              </a:buClr>
              <a:buNone/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доход </a:t>
            </a: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Новоселовского сельского поселения, кроме налоговых и неналоговых  платежей , включаются безвозмездные поступления  из бюджетов другого уровня :</a:t>
            </a:r>
            <a:endParaRPr lang="ru-RU" sz="1500" dirty="0">
              <a:solidFill>
                <a:srgbClr val="3E3D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94C600"/>
              </a:buClr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</a:t>
            </a: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бюджетам бюджетной системы Российской </a:t>
            </a: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</a:p>
          <a:p>
            <a:pPr lvl="0">
              <a:buClr>
                <a:srgbClr val="94C600"/>
              </a:buClr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</a:t>
            </a: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бюджетам бюджетной системы Российской Федерации (межбюджетные </a:t>
            </a: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субсидии)</a:t>
            </a:r>
            <a:endParaRPr lang="ru-RU" sz="1500" dirty="0">
              <a:solidFill>
                <a:srgbClr val="3E3D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94C600"/>
              </a:buClr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</a:t>
            </a: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бюджетам бюджетной системы Российской </a:t>
            </a: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3. Безвозмездные поступления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http://cs413427.vk.me/v413427393/6c7f/vMY_64OER1w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1088"/>
            <a:ext cx="200749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novostey.com/i4/2014/01/09/6dfa3e2ac8926a4360b5a8eb67e673f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21088"/>
            <a:ext cx="185620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nord-news.ru/img/newsimages/20120402/1_ace3b4cebd9d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21088"/>
            <a:ext cx="1800200" cy="160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52e032871b8b2dfa6932bf26f6008ba7-300xx20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04248" y="4221088"/>
            <a:ext cx="1676669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3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3225102"/>
              </p:ext>
            </p:extLst>
          </p:nvPr>
        </p:nvGraphicFramePr>
        <p:xfrm>
          <a:off x="395536" y="404664"/>
          <a:ext cx="8496944" cy="697893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355043"/>
                <a:gridCol w="1532330"/>
                <a:gridCol w="1313427"/>
                <a:gridCol w="1296144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 </a:t>
                      </a:r>
                    </a:p>
                    <a:p>
                      <a:pPr algn="ctr"/>
                      <a:r>
                        <a:rPr lang="ru-RU" sz="1400" dirty="0" smtClean="0"/>
                        <a:t> тыс.руб.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Факт,</a:t>
                      </a:r>
                    </a:p>
                    <a:p>
                      <a:pPr algn="ctr"/>
                      <a:r>
                        <a:rPr lang="ru-RU" sz="1400" dirty="0" smtClean="0"/>
                        <a:t>тыс. 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бюджетам бюджетной системы Российской Федерации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5618,2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5618,2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09028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на выравнивание бюджетной обеспеченности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3053,2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3053,2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3711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Дотации бюджетам на поддержку мер по обеспечению сбалансированности бюджетов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2565,0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2565,0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3182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бюджетной системы Российской Федерации (межбюджетные субсидии)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8034,5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8034,5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3182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сельских поселений на строительство, модернизацию, ремонт и содержание автомобильных дорог общего пользования, в том числе дорог в поселениях (за исключением автомобильных дорог федерального значения)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1214,3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1214,3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3182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бюджету муниципального образования Новоселовского сельского поселения Симферопольского района Республики Крым на капитальный ремонт объектов муниципальной собственности, приобретение движимого имущества в муниципальную собственность в рамках реализации непрограммных мероприятий "Капитальные расходы"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6820,2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6820,2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9421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бюджетной системы Российской Федерации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74,6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19,4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3182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Субвенция бюджетам сельских поселений на выполнение передаваемых полномочий субъектов РФ в сфере административной ответственности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182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сельских поселений на осуществление первичного воинского учета на территориях, где отсутствуют военные комиссариаты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73,9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25,2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182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ВСЕГО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13727,3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13672,1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024744" cy="529128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безвозмездных  поступлений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18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9815734"/>
              </p:ext>
            </p:extLst>
          </p:nvPr>
        </p:nvGraphicFramePr>
        <p:xfrm>
          <a:off x="1042988" y="1989138"/>
          <a:ext cx="6777037" cy="384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 anchor="ctr"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безвозмездных поступлений</a:t>
            </a:r>
            <a:endParaRPr lang="ru-RU" sz="2800" dirty="0">
              <a:solidFill>
                <a:srgbClr val="002060"/>
              </a:solidFill>
            </a:endParaRP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5025706"/>
              </p:ext>
            </p:extLst>
          </p:nvPr>
        </p:nvGraphicFramePr>
        <p:xfrm>
          <a:off x="1043608" y="1988840"/>
          <a:ext cx="770485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6863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8392299"/>
              </p:ext>
            </p:extLst>
          </p:nvPr>
        </p:nvGraphicFramePr>
        <p:xfrm>
          <a:off x="1042988" y="2060848"/>
          <a:ext cx="6777037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642918"/>
            <a:ext cx="7068134" cy="1201906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поступления доходов в бюджет </a:t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Новоселовского сельского поселения</a:t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 2017 год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0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7024744" cy="745152"/>
          </a:xfrm>
        </p:spPr>
        <p:txBody>
          <a:bodyPr anchor="ctr"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4. Расходы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05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428551"/>
              </p:ext>
            </p:extLst>
          </p:nvPr>
        </p:nvGraphicFramePr>
        <p:xfrm>
          <a:off x="827584" y="1340768"/>
          <a:ext cx="7920880" cy="3743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1242"/>
                <a:gridCol w="2574674"/>
                <a:gridCol w="1375500"/>
                <a:gridCol w="1315248"/>
                <a:gridCol w="936104"/>
                <a:gridCol w="1008112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 </a:t>
                      </a:r>
                    </a:p>
                    <a:p>
                      <a:pPr algn="ctr"/>
                      <a:r>
                        <a:rPr lang="ru-RU" sz="1400" dirty="0" smtClean="0"/>
                        <a:t>тыс.руб.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</a:t>
                      </a:r>
                      <a:r>
                        <a:rPr lang="ru-RU" sz="1400" dirty="0" err="1" smtClean="0"/>
                        <a:t>исполне-ния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6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0100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2448,8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2435,6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99,5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16,2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0200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73,9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18,7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25,2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0,1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0400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3059,8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3050,0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99,4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20,3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0500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Жилищно-коммунальное</a:t>
                      </a:r>
                      <a:r>
                        <a:rPr lang="ru-RU" sz="1500" baseline="0" dirty="0" smtClean="0">
                          <a:latin typeface="+mn-lt"/>
                          <a:cs typeface="Times New Roman" panose="02020603050405020304" pitchFamily="18" charset="0"/>
                        </a:rPr>
                        <a:t> хозяйство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7608,1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7607,6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99,9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50,5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b="1" i="0" dirty="0" smtClean="0">
                          <a:latin typeface="+mn-lt"/>
                          <a:cs typeface="Times New Roman" panose="02020603050405020304" pitchFamily="18" charset="0"/>
                        </a:rPr>
                        <a:t>0800</a:t>
                      </a:r>
                      <a:endParaRPr lang="ru-RU" sz="1500" b="1" i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1" i="0" dirty="0" smtClean="0">
                          <a:latin typeface="+mn-lt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500" b="1" i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1957,7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1957,7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12,9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500" b="1" i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1" i="0" dirty="0" smtClean="0">
                          <a:latin typeface="+mn-lt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500" b="1" i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15148,3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15069,6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99,5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92696"/>
            <a:ext cx="7024744" cy="45712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Осуществление расходов по разделам 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68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2442915"/>
              </p:ext>
            </p:extLst>
          </p:nvPr>
        </p:nvGraphicFramePr>
        <p:xfrm>
          <a:off x="457200" y="15240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Распределение расходов </a:t>
            </a:r>
            <a:r>
              <a:rPr lang="ru-RU" sz="2800" b="1" dirty="0">
                <a:solidFill>
                  <a:srgbClr val="002060"/>
                </a:solidFill>
              </a:rPr>
              <a:t>по разделам </a:t>
            </a:r>
            <a:r>
              <a:rPr lang="ru-RU" sz="2800" b="1" dirty="0" smtClean="0">
                <a:solidFill>
                  <a:srgbClr val="002060"/>
                </a:solidFill>
              </a:rPr>
              <a:t>  за 2017 год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25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285728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Отчет о реализации муниципальных программ за  2017 год</a:t>
            </a: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370002"/>
              </p:ext>
            </p:extLst>
          </p:nvPr>
        </p:nvGraphicFramePr>
        <p:xfrm>
          <a:off x="500034" y="857231"/>
          <a:ext cx="8286808" cy="321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226"/>
                <a:gridCol w="5117744"/>
                <a:gridCol w="1007906"/>
                <a:gridCol w="991114"/>
                <a:gridCol w="785818"/>
              </a:tblGrid>
              <a:tr h="76237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муниципальной</a:t>
                      </a:r>
                      <a:r>
                        <a:rPr lang="ru-RU" sz="1400" baseline="0" dirty="0" smtClean="0"/>
                        <a:t> программы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779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7225">
                <a:tc>
                  <a:txBody>
                    <a:bodyPr/>
                    <a:lstStyle/>
                    <a:p>
                      <a:r>
                        <a:rPr lang="ru-RU" sz="1500" i="1" dirty="0" smtClean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ru-RU" sz="1500" i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Муниципальная программа «Совершенствование местного самоуправления в администрации Новоселовского сельского поселения Симферопольского района Республики Крым на 2017 год»</a:t>
                      </a:r>
                      <a:endParaRPr kumimoji="0" lang="ru-RU" sz="12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2446,1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2434,9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99,5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229">
                <a:tc>
                  <a:txBody>
                    <a:bodyPr/>
                    <a:lstStyle/>
                    <a:p>
                      <a:r>
                        <a:rPr lang="ru-RU" sz="1500" i="1" dirty="0" smtClean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ru-RU" sz="1500" i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«Муниципальная программа по передаче части полномочий в сфере культуры Новоселовского сельского поселения на 2017 год»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1957,7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1957,7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229">
                <a:tc>
                  <a:txBody>
                    <a:bodyPr/>
                    <a:lstStyle/>
                    <a:p>
                      <a:endParaRPr lang="ru-RU" sz="1500" i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ВСЕГО</a:t>
                      </a:r>
                      <a:endParaRPr kumimoji="0" lang="ru-RU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4403,8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4392,6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99,7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1538" y="1643050"/>
            <a:ext cx="7572428" cy="442631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500" dirty="0" smtClean="0"/>
              <a:t>	В целом, показатели  по расходам отчета об исполнении бюджета Новоселовского сельского поселения за 2017 год к уровню 2016 года составили 119,5 %.</a:t>
            </a:r>
          </a:p>
          <a:p>
            <a:r>
              <a:rPr lang="ru-RU" sz="1500" dirty="0" smtClean="0"/>
              <a:t>	</a:t>
            </a:r>
            <a:r>
              <a:rPr lang="ru-RU" sz="1600" dirty="0" smtClean="0"/>
              <a:t>В течение всего года   выплата заработной платы производилась без задержек, оплата коммунальных услуг, социальных выплат, муниципального заказа  осуществлялась своевременно и в полном объеме согласно бюджетной росписи.</a:t>
            </a:r>
          </a:p>
          <a:p>
            <a:r>
              <a:rPr lang="ru-RU" sz="1500" dirty="0" smtClean="0"/>
              <a:t>	Просроченная кредиторская задолженность  по состоянию на 01.01.2018 года отсутствует. </a:t>
            </a:r>
            <a:endParaRPr lang="ru-RU" sz="15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11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Заключение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3" descr="C:\Program Files (x86)\Microsoft Office\MEDIA\OFFICE14\Lines\BD21315_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011577"/>
            <a:ext cx="4219575" cy="56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88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Представляем вашему вниманию Отчет об исполнении бюджета </a:t>
            </a:r>
            <a:r>
              <a:rPr lang="ru-RU" dirty="0"/>
              <a:t>Новоселовского сельского поселения Симферопольского района Республики Крым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2017 год в рамках проекта «Бюджет для граждан».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«Бюджет для граждан» предназначен, прежде всего, для жителей, не обладающих специальными знаниями в сфере бюджетного законодательства. Информация, представленная в данной презентации, знакомит жителей с основными характеристиками бюджета поселения и результатами его исполнения за 2017 год.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	Надеемся, что представление бюджета и бюджетного процесса в понятной для жителей форме повысит уровень общественного участия граждан в бюджетном процессе </a:t>
            </a:r>
            <a:r>
              <a:rPr lang="ru-RU" dirty="0"/>
              <a:t>Новоселовского сельского поселения Симферопольского района Республики Крым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 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920880" cy="122413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Уважаемые жители  с. Новоселовка!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33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78972" y="3297758"/>
            <a:ext cx="5298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ЗА ВНИМАНИЕ!</a:t>
            </a:r>
            <a:endParaRPr lang="ru-RU" sz="54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52155" y="2480122"/>
            <a:ext cx="3351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</a:t>
            </a:r>
            <a:endParaRPr lang="ru-RU" sz="54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23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268760"/>
            <a:ext cx="7168840" cy="4979640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68580" indent="0" algn="just">
              <a:buNone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муниципального образования Новоселовское сельское поселение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Симферопольского района Республики Крым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2017 год утвержден решением 26 сессии 01 созыва Новоселовского сельского совета от </a:t>
            </a:r>
            <a:r>
              <a:rPr lang="ru-RU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31.12.2016 г. № 168/16 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доходам на 2017 год в </a:t>
            </a:r>
            <a:r>
              <a:rPr lang="ru-RU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 4 311,1тыс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руб., по расходам на 2017 год  в сумме         4 311,1</a:t>
            </a:r>
            <a:r>
              <a:rPr lang="ru-RU" sz="1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</a:t>
            </a:r>
          </a:p>
          <a:p>
            <a:pPr marL="68580" indent="0" algn="just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Изменения в решение о бюджете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Новоселовское сельское поселение Симферопольского района Республики Крым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отчетный период вносились 2 раза  в соответствии с Положением о бюджетном процессе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Новоселовское сельское поселение Симферопольского района Республики Крым .</a:t>
            </a: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Уточненный план 2017 года  составляет по доходам –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14987,43</a:t>
            </a:r>
            <a:r>
              <a:rPr lang="ru-RU" sz="1600" dirty="0"/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руб., по расходам –  15 148,3тыс. руб. Плановый дефицит бюджета покрывается за счет остатка средств на счете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Новоселовского сельского поселения</a:t>
            </a:r>
            <a:r>
              <a:rPr lang="ru-RU" sz="1600" dirty="0" smtClean="0"/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сложившегося на 01 января 2017 г. в размере 160,89 тыс. рублей.</a:t>
            </a:r>
          </a:p>
          <a:p>
            <a:pPr marL="68580" indent="0" algn="just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По состоянию на 01 января 2018 года план по доходам исполнен в сумме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15134,31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руб., что составляет 100,98 % от планового показателя; исполнение по расходам –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15069,64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руб., что составляет 99,5  % от плана. </a:t>
            </a:r>
          </a:p>
          <a:p>
            <a:pPr marL="68580" indent="0" algn="just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 по итогам исполнения за 2017 год  составил 225,6 тыс. руб.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024744" cy="88916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Основные показатели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31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43608" y="1312384"/>
            <a:ext cx="6777317" cy="4059813"/>
          </a:xfrm>
        </p:spPr>
        <p:txBody>
          <a:bodyPr/>
          <a:lstStyle/>
          <a:p>
            <a:pPr marL="68580" indent="0">
              <a:buNone/>
            </a:pPr>
            <a:r>
              <a:rPr lang="ru-RU" dirty="0" smtClean="0"/>
              <a:t>	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Основными налоговыми источниками бюджета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Новоселовское сельское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поселение являются: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доходы физических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товары (работы, услуги), реализуемые на территории Российской Федерации (акцизы)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сельскохозяйственный налог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емельный налог</a:t>
            </a:r>
          </a:p>
          <a:p>
            <a:pPr>
              <a:buNone/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7024744" cy="74515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1. Налоговые доходы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09120"/>
            <a:ext cx="2016224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09120"/>
            <a:ext cx="246544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509120"/>
            <a:ext cx="208823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509120"/>
            <a:ext cx="180020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681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4644431"/>
              </p:ext>
            </p:extLst>
          </p:nvPr>
        </p:nvGraphicFramePr>
        <p:xfrm>
          <a:off x="467544" y="504057"/>
          <a:ext cx="8424936" cy="514694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959720"/>
                <a:gridCol w="1600738"/>
                <a:gridCol w="1600738"/>
                <a:gridCol w="1263740"/>
              </a:tblGrid>
              <a:tr h="52262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Наименование показателя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План,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Факт,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%  </a:t>
                      </a:r>
                      <a:r>
                        <a:rPr lang="ru-RU" sz="1400" b="1" dirty="0" err="1" smtClean="0"/>
                        <a:t>испол-нения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4034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Налоги на прибыль,</a:t>
                      </a:r>
                      <a:r>
                        <a:rPr lang="ru-RU" sz="1500" b="1" baseline="0" dirty="0" smtClean="0"/>
                        <a:t> доходы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576,7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727,1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126,1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6891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Налог на доходы физических лиц</a:t>
                      </a:r>
                      <a:endParaRPr lang="ru-RU" sz="15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576,7 </a:t>
                      </a:r>
                      <a:endParaRPr lang="ru-RU" sz="15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727,1 </a:t>
                      </a:r>
                      <a:endParaRPr lang="ru-RU" sz="15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126,1</a:t>
                      </a:r>
                      <a:endParaRPr lang="ru-RU" sz="15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53365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товары (работы, услуги), реализуемые на территории Российской Федерации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345,4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351,1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101,6</a:t>
                      </a:r>
                    </a:p>
                    <a:p>
                      <a:pPr algn="r"/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28083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акцизы</a:t>
                      </a:r>
                      <a:endParaRPr lang="ru-RU" sz="15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345,4 </a:t>
                      </a:r>
                      <a:endParaRPr lang="ru-RU" sz="15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351,1</a:t>
                      </a:r>
                      <a:endParaRPr lang="ru-RU" sz="15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101,6</a:t>
                      </a:r>
                      <a:endParaRPr lang="ru-RU" sz="15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62475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совокупный доход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07425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Единый сельскохозяйственный налог</a:t>
                      </a:r>
                      <a:endParaRPr lang="ru-RU" sz="15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5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5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5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22796">
                <a:tc>
                  <a:txBody>
                    <a:bodyPr/>
                    <a:lstStyle/>
                    <a:p>
                      <a:r>
                        <a:rPr lang="ru-RU" sz="15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имущество</a:t>
                      </a:r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111,4</a:t>
                      </a:r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445,6</a:t>
                      </a:r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4034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Земельный налог</a:t>
                      </a:r>
                      <a:endParaRPr lang="ru-RU" sz="15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</a:t>
                      </a:r>
                      <a:endParaRPr lang="ru-RU" sz="15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111,4</a:t>
                      </a:r>
                      <a:endParaRPr lang="ru-RU" sz="15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445,6</a:t>
                      </a:r>
                      <a:endParaRPr lang="ru-RU" sz="15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4034">
                <a:tc>
                  <a:txBody>
                    <a:bodyPr/>
                    <a:lstStyle/>
                    <a:p>
                      <a:r>
                        <a:rPr lang="ru-RU" sz="15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8,7</a:t>
                      </a:r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174,0</a:t>
                      </a:r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226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 за совершение нотариальных действий</a:t>
                      </a:r>
                      <a:endParaRPr lang="ru-RU" sz="15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i="0" dirty="0" smtClean="0"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5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i="0" dirty="0" smtClean="0">
                          <a:latin typeface="Times New Roman" pitchFamily="18" charset="0"/>
                          <a:cs typeface="Times New Roman" pitchFamily="18" charset="0"/>
                        </a:rPr>
                        <a:t>8,7</a:t>
                      </a:r>
                      <a:endParaRPr lang="ru-RU" sz="15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i="0" dirty="0" smtClean="0">
                          <a:latin typeface="Times New Roman" pitchFamily="18" charset="0"/>
                          <a:cs typeface="Times New Roman" pitchFamily="18" charset="0"/>
                        </a:rPr>
                        <a:t>174,0</a:t>
                      </a:r>
                      <a:endParaRPr lang="ru-RU" sz="15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4034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ВСЕГО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953,1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1198,8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125,8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6696744" cy="504056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налоговых доходов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90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3606204"/>
              </p:ext>
            </p:extLst>
          </p:nvPr>
        </p:nvGraphicFramePr>
        <p:xfrm>
          <a:off x="395536" y="1437848"/>
          <a:ext cx="8496944" cy="4645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836712"/>
            <a:ext cx="7024744" cy="60113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налоговых доходов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74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68580" indent="0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Новоселовского сельского поселения состоят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следующих поступлений: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использования имущества:</a:t>
            </a:r>
          </a:p>
          <a:p>
            <a:pPr marL="0" indent="0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арендная плата за земельные участки </a:t>
            </a:r>
          </a:p>
          <a:p>
            <a:pPr marL="0" indent="0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арендная плата от сдачи в аренду имущества</a:t>
            </a:r>
          </a:p>
          <a:p>
            <a:pPr marL="0" indent="0">
              <a:buNone/>
            </a:pP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2. Неналоговые </a:t>
            </a:r>
            <a:r>
              <a:rPr lang="ru-RU" dirty="0">
                <a:solidFill>
                  <a:srgbClr val="002060"/>
                </a:solidFill>
              </a:rPr>
              <a:t>доходы</a:t>
            </a:r>
          </a:p>
        </p:txBody>
      </p:sp>
      <p:pic>
        <p:nvPicPr>
          <p:cNvPr id="2052" name="Picture 4" descr="http://zoo-farm.ru/wp-content/uploads/2012/07/kak-vzyat-zemelnyj-uchastok-v-arendu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09120"/>
            <a:ext cx="2088232" cy="178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go32.ru/uploads/posts/2012-12/1355291163_ynie-brakonieri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509120"/>
            <a:ext cx="2160240" cy="180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arenda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1" y="4509120"/>
            <a:ext cx="2088232" cy="1800200"/>
          </a:xfrm>
          <a:prstGeom prst="rect">
            <a:avLst/>
          </a:prstGeom>
        </p:spPr>
      </p:pic>
      <p:pic>
        <p:nvPicPr>
          <p:cNvPr id="9" name="Рисунок 8" descr="f1369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27984" y="4509120"/>
            <a:ext cx="2016224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26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6600976"/>
              </p:ext>
            </p:extLst>
          </p:nvPr>
        </p:nvGraphicFramePr>
        <p:xfrm>
          <a:off x="467544" y="1101603"/>
          <a:ext cx="8035256" cy="550771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444152"/>
                <a:gridCol w="1626016"/>
                <a:gridCol w="1554568"/>
                <a:gridCol w="1410520"/>
              </a:tblGrid>
              <a:tr h="168520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 </a:t>
                      </a:r>
                    </a:p>
                    <a:p>
                      <a:pPr algn="ctr"/>
                      <a:r>
                        <a:rPr lang="ru-RU" sz="1400" dirty="0" smtClean="0"/>
                        <a:t>тыс.руб.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Факт, </a:t>
                      </a:r>
                    </a:p>
                    <a:p>
                      <a:pPr algn="ctr"/>
                      <a:r>
                        <a:rPr lang="ru-RU" sz="1400" dirty="0" smtClean="0"/>
                        <a:t>тыс.руб.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783053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получаемые в виде арендной платы, а также средства от продажи права на заключение договоров аренды за земли, находящиеся в собственности сельских поселений (за исключением земельных участков муниципальных бюджетных и автономных учреждений)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218,0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173,9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79,8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153609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сдачи в аренду имущества, находящегося в оперативном управлении органов управления сельских поселений и созданных ими учреждений (за исключением имущества муниципальных бюджетных и автономных учреждений)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89,0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89,5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100,5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850737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ВСЕГО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307,0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263,4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85,8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20688"/>
            <a:ext cx="6884268" cy="450858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неналоговых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20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43608" y="260648"/>
            <a:ext cx="7024744" cy="6011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неналоговых доходов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769311359"/>
              </p:ext>
            </p:extLst>
          </p:nvPr>
        </p:nvGraphicFramePr>
        <p:xfrm>
          <a:off x="323528" y="764704"/>
          <a:ext cx="8424000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9776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3928</TotalTime>
  <Words>645</Words>
  <Application>Microsoft Office PowerPoint</Application>
  <PresentationFormat>Экран (4:3)</PresentationFormat>
  <Paragraphs>252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Calibri</vt:lpstr>
      <vt:lpstr>Cambria</vt:lpstr>
      <vt:lpstr>Rockwell</vt:lpstr>
      <vt:lpstr>Times New Roman</vt:lpstr>
      <vt:lpstr>Wingdings 2</vt:lpstr>
      <vt:lpstr>Бумажная</vt:lpstr>
      <vt:lpstr>БЮДЖЕТ ДЛЯ ГРАЖДАН</vt:lpstr>
      <vt:lpstr>Уважаемые жители  с. Новоселовка!</vt:lpstr>
      <vt:lpstr>Основные показатели</vt:lpstr>
      <vt:lpstr>1. Налоговые доходы</vt:lpstr>
      <vt:lpstr>Поступление налоговых доходов</vt:lpstr>
      <vt:lpstr>Распределение налоговых доходов</vt:lpstr>
      <vt:lpstr>2. Неналоговые доходы</vt:lpstr>
      <vt:lpstr>Поступление неналоговых доходов</vt:lpstr>
      <vt:lpstr>Презентация PowerPoint</vt:lpstr>
      <vt:lpstr>Презентация PowerPoint</vt:lpstr>
      <vt:lpstr>3. Безвозмездные поступления</vt:lpstr>
      <vt:lpstr>Доходы от безвозмездных  поступлений</vt:lpstr>
      <vt:lpstr>Распределение безвозмездных поступлений</vt:lpstr>
      <vt:lpstr>Анализ поступления доходов в бюджет  Новоселовского сельского поселения  за  2017 год  </vt:lpstr>
      <vt:lpstr>4. Расходы</vt:lpstr>
      <vt:lpstr>Осуществление расходов по разделам </vt:lpstr>
      <vt:lpstr>Распределение расходов по разделам   за 2017 год</vt:lpstr>
      <vt:lpstr>Презентация PowerPoint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</dc:creator>
  <cp:lastModifiedBy>user</cp:lastModifiedBy>
  <cp:revision>644</cp:revision>
  <cp:lastPrinted>2018-08-01T09:01:15Z</cp:lastPrinted>
  <dcterms:created xsi:type="dcterms:W3CDTF">2014-05-15T13:46:29Z</dcterms:created>
  <dcterms:modified xsi:type="dcterms:W3CDTF">2019-04-05T04:18:53Z</dcterms:modified>
</cp:coreProperties>
</file>