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5"/>
  </p:notesMasterIdLst>
  <p:sldIdLst>
    <p:sldId id="256" r:id="rId2"/>
    <p:sldId id="289" r:id="rId3"/>
    <p:sldId id="304" r:id="rId4"/>
    <p:sldId id="305" r:id="rId5"/>
    <p:sldId id="293" r:id="rId6"/>
    <p:sldId id="295" r:id="rId7"/>
    <p:sldId id="296" r:id="rId8"/>
    <p:sldId id="297" r:id="rId9"/>
    <p:sldId id="298" r:id="rId10"/>
    <p:sldId id="306" r:id="rId11"/>
    <p:sldId id="301" r:id="rId12"/>
    <p:sldId id="302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1" autoAdjust="0"/>
    <p:restoredTop sz="91916" autoAdjust="0"/>
  </p:normalViewPr>
  <p:slideViewPr>
    <p:cSldViewPr>
      <p:cViewPr varScale="1">
        <p:scale>
          <a:sx n="73" d="100"/>
          <a:sy n="73" d="100"/>
        </p:scale>
        <p:origin x="-11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en-US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4311,1</a:t>
          </a: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тыс.</a:t>
          </a:r>
          <a:r>
            <a:rPr lang="en-US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рублей</a:t>
          </a:r>
          <a:endParaRPr lang="ru-RU" sz="1400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Мобилизационная и вневойсковая подготовка </a:t>
          </a: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72,4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. рублей</a:t>
          </a:r>
        </a:p>
        <a:p>
          <a:pPr>
            <a:spcAft>
              <a:spcPct val="3500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 1,7 %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>
            <a:spcAft>
              <a:spcPts val="0"/>
            </a:spcAft>
          </a:pP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5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,0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тыс.рублей</a:t>
          </a:r>
        </a:p>
        <a:p>
          <a:pPr>
            <a:spcAft>
              <a:spcPts val="0"/>
            </a:spcAft>
          </a:pP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0,1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</a:t>
          </a: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2273,9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. рублей  </a:t>
          </a: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52,7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52F7232-50DC-44E8-9F5D-8FEEAEB86E33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Защита населения и территории от чрезвычайных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ситуаций</a:t>
          </a: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 2,0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. рублей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0,1 %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A2E5F42E-C718-432A-8A41-71BF82BBE18E}" type="parTrans" cxnId="{452DE7E2-BFBD-4189-B0C1-D4F58042CF44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1ADD2D1-68BE-4C39-A17E-3E7AC1D147F0}" type="sibTrans" cxnId="{452DE7E2-BFBD-4189-B0C1-D4F58042CF4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>
            <a:spcAft>
              <a:spcPts val="0"/>
            </a:spcAft>
          </a:pP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1957</a:t>
          </a: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, 8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. рублей</a:t>
          </a:r>
        </a:p>
        <a:p>
          <a:pPr>
            <a:spcAft>
              <a:spcPct val="35000"/>
            </a:spcAft>
          </a:pPr>
          <a:r>
            <a:rPr lang="en-US" sz="1400" dirty="0" smtClean="0">
              <a:effectLst/>
              <a:latin typeface="Times New Roman" pitchFamily="18" charset="0"/>
              <a:cs typeface="Times New Roman" pitchFamily="18" charset="0"/>
            </a:rPr>
            <a:t>45,4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AAF225-5D0C-4A0D-BEB7-105BB5E777DF}">
      <dgm:prSet/>
      <dgm:spPr/>
      <dgm:t>
        <a:bodyPr/>
        <a:lstStyle/>
        <a:p>
          <a:endParaRPr lang="ru-RU" sz="1400"/>
        </a:p>
      </dgm:t>
    </dgm:pt>
    <dgm:pt modelId="{26DC4018-436F-46AB-8945-1FE7E07EAD0E}" type="parTrans" cxnId="{FE0BCF8E-D340-454A-9D1E-33E5D03F5E12}">
      <dgm:prSet/>
      <dgm:spPr/>
      <dgm:t>
        <a:bodyPr/>
        <a:lstStyle/>
        <a:p>
          <a:endParaRPr lang="ru-RU"/>
        </a:p>
      </dgm:t>
    </dgm:pt>
    <dgm:pt modelId="{E0152153-8D94-4B8E-83BA-7CFDB2DE7512}" type="sibTrans" cxnId="{FE0BCF8E-D340-454A-9D1E-33E5D03F5E12}">
      <dgm:prSet/>
      <dgm:spPr/>
      <dgm:t>
        <a:bodyPr/>
        <a:lstStyle/>
        <a:p>
          <a:endParaRPr lang="ru-RU"/>
        </a:p>
      </dgm:t>
    </dgm:pt>
    <dgm:pt modelId="{2C5A668E-7D5C-4ABF-8FFC-18A5A96A1DA9}">
      <dgm:prSet/>
      <dgm:spPr/>
      <dgm:t>
        <a:bodyPr/>
        <a:lstStyle/>
        <a:p>
          <a:endParaRPr lang="ru-RU" sz="140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57DCA732-8E80-446D-B9E5-70D845276CB2}">
      <dgm:prSet phldrT="[Текст]" custScaleX="145447" custScaleY="145447" custRadScaleRad="100475" custRadScaleInc="-187187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endParaRPr lang="ru-RU"/>
        </a:p>
      </dgm:t>
    </dgm:pt>
    <dgm:pt modelId="{6AE77C33-BBA4-4866-A447-523AF53A444B}" type="parTrans" cxnId="{F0D1B1FF-3D4E-465E-8B6C-4779863D41E8}">
      <dgm:prSet/>
      <dgm:spPr/>
      <dgm:t>
        <a:bodyPr/>
        <a:lstStyle/>
        <a:p>
          <a:endParaRPr lang="ru-RU"/>
        </a:p>
      </dgm:t>
    </dgm:pt>
    <dgm:pt modelId="{CCA865A7-AE7C-4724-880A-D269F4D92446}" type="sibTrans" cxnId="{F0D1B1FF-3D4E-465E-8B6C-4779863D41E8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2672531-8C33-499F-A8B8-1F76FA72B8E1}" type="pres">
      <dgm:prSet presAssocID="{B179D74B-D7BA-4ED1-A72F-D0DA76E8417A}" presName="centerShape" presStyleLbl="node0" presStyleIdx="0" presStyleCnt="1" custScaleX="265065" custScaleY="111532" custLinFactNeighborX="1880" custLinFactNeighborY="-8920"/>
      <dgm:spPr/>
      <dgm:t>
        <a:bodyPr/>
        <a:lstStyle/>
        <a:p>
          <a:endParaRPr lang="ru-RU"/>
        </a:p>
      </dgm:t>
    </dgm:pt>
    <dgm:pt modelId="{09F81971-61A1-4CB0-8EEA-38BD69D84A68}" type="pres">
      <dgm:prSet presAssocID="{15828F25-D9DC-474E-BDB7-D0C96BB09D53}" presName="Name9" presStyleLbl="parChTrans1D2" presStyleIdx="0" presStyleCnt="5"/>
      <dgm:spPr/>
      <dgm:t>
        <a:bodyPr/>
        <a:lstStyle/>
        <a:p>
          <a:endParaRPr lang="ru-RU"/>
        </a:p>
      </dgm:t>
    </dgm:pt>
    <dgm:pt modelId="{40A4609C-9060-46DB-B6FB-91E6E6B2159D}" type="pres">
      <dgm:prSet presAssocID="{15828F25-D9DC-474E-BDB7-D0C96BB09D53}" presName="connTx" presStyleLbl="parChTrans1D2" presStyleIdx="0" presStyleCnt="5"/>
      <dgm:spPr/>
      <dgm:t>
        <a:bodyPr/>
        <a:lstStyle/>
        <a:p>
          <a:endParaRPr lang="ru-RU"/>
        </a:p>
      </dgm:t>
    </dgm:pt>
    <dgm:pt modelId="{B4689F4D-C616-4B5A-AB08-969AFEC6F29C}" type="pres">
      <dgm:prSet presAssocID="{5A305073-4AE3-4F5A-9103-E20EE30AA624}" presName="node" presStyleLbl="node1" presStyleIdx="0" presStyleCnt="5" custScaleX="131838" custScaleY="99863" custRadScaleRad="160665" custRadScaleInc="2038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479B8-58DF-48DD-AC0B-D0C5FC6877CB}" type="pres">
      <dgm:prSet presAssocID="{7FE7A46F-F120-46C2-8441-BB1D9BA17B40}" presName="Name9" presStyleLbl="parChTrans1D2" presStyleIdx="1" presStyleCnt="5"/>
      <dgm:spPr/>
      <dgm:t>
        <a:bodyPr/>
        <a:lstStyle/>
        <a:p>
          <a:endParaRPr lang="ru-RU"/>
        </a:p>
      </dgm:t>
    </dgm:pt>
    <dgm:pt modelId="{6CEA8AA8-969F-4D16-AA37-493DEC7B2497}" type="pres">
      <dgm:prSet presAssocID="{7FE7A46F-F120-46C2-8441-BB1D9BA17B40}" presName="connTx" presStyleLbl="parChTrans1D2" presStyleIdx="1" presStyleCnt="5"/>
      <dgm:spPr/>
      <dgm:t>
        <a:bodyPr/>
        <a:lstStyle/>
        <a:p>
          <a:endParaRPr lang="ru-RU"/>
        </a:p>
      </dgm:t>
    </dgm:pt>
    <dgm:pt modelId="{A6529843-AF44-44C9-93DF-E3B0991FDD04}" type="pres">
      <dgm:prSet presAssocID="{C6A1BDBE-B799-45DE-8DF1-D0A56A293435}" presName="node" presStyleLbl="node1" presStyleIdx="1" presStyleCnt="5" custScaleX="119702" custScaleY="86857" custRadScaleRad="98166" custRadScaleInc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D811FC-7971-4430-8A28-1798A91448B2}" type="pres">
      <dgm:prSet presAssocID="{F986B101-2D04-4E3D-8735-12066002DCA2}" presName="Name9" presStyleLbl="parChTrans1D2" presStyleIdx="2" presStyleCnt="5"/>
      <dgm:spPr/>
      <dgm:t>
        <a:bodyPr/>
        <a:lstStyle/>
        <a:p>
          <a:endParaRPr lang="ru-RU"/>
        </a:p>
      </dgm:t>
    </dgm:pt>
    <dgm:pt modelId="{DF6EDE72-0B1B-4A13-B586-C939D94F44B0}" type="pres">
      <dgm:prSet presAssocID="{F986B101-2D04-4E3D-8735-12066002DCA2}" presName="connTx" presStyleLbl="parChTrans1D2" presStyleIdx="2" presStyleCnt="5"/>
      <dgm:spPr/>
      <dgm:t>
        <a:bodyPr/>
        <a:lstStyle/>
        <a:p>
          <a:endParaRPr lang="ru-RU"/>
        </a:p>
      </dgm:t>
    </dgm:pt>
    <dgm:pt modelId="{B73BB58B-01B7-42F4-9905-9F1B2B2B2E86}" type="pres">
      <dgm:prSet presAssocID="{D3913F27-E24C-40CD-AFE9-DDAE93138E32}" presName="node" presStyleLbl="node1" presStyleIdx="2" presStyleCnt="5" custScaleX="136050" custScaleY="93319" custRadScaleRad="89652" custRadScaleInc="-14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11171-4868-4B1B-8C84-7AFE7DA92B72}" type="pres">
      <dgm:prSet presAssocID="{A2E5F42E-C718-432A-8A41-71BF82BBE18E}" presName="Name9" presStyleLbl="parChTrans1D2" presStyleIdx="3" presStyleCnt="5"/>
      <dgm:spPr/>
      <dgm:t>
        <a:bodyPr/>
        <a:lstStyle/>
        <a:p>
          <a:endParaRPr lang="ru-RU"/>
        </a:p>
      </dgm:t>
    </dgm:pt>
    <dgm:pt modelId="{5514A104-9BD3-4559-9BDA-E17D63A5FAED}" type="pres">
      <dgm:prSet presAssocID="{A2E5F42E-C718-432A-8A41-71BF82BBE18E}" presName="connTx" presStyleLbl="parChTrans1D2" presStyleIdx="3" presStyleCnt="5"/>
      <dgm:spPr/>
      <dgm:t>
        <a:bodyPr/>
        <a:lstStyle/>
        <a:p>
          <a:endParaRPr lang="ru-RU"/>
        </a:p>
      </dgm:t>
    </dgm:pt>
    <dgm:pt modelId="{9779251D-D94F-458D-8625-FA8430489ABD}" type="pres">
      <dgm:prSet presAssocID="{052F7232-50DC-44E8-9F5D-8FEEAEB86E33}" presName="node" presStyleLbl="node1" presStyleIdx="3" presStyleCnt="5" custScaleX="130298" custScaleY="86944" custRadScaleRad="133353" custRadScaleInc="60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4AD7-3C30-42FD-9169-981E636C19E5}" type="pres">
      <dgm:prSet presAssocID="{4199C120-FE21-41AC-9A33-F6885A63D66E}" presName="Name9" presStyleLbl="parChTrans1D2" presStyleIdx="4" presStyleCnt="5"/>
      <dgm:spPr/>
      <dgm:t>
        <a:bodyPr/>
        <a:lstStyle/>
        <a:p>
          <a:endParaRPr lang="ru-RU"/>
        </a:p>
      </dgm:t>
    </dgm:pt>
    <dgm:pt modelId="{ACABAC21-A12D-4CBC-B952-3A73C95768F1}" type="pres">
      <dgm:prSet presAssocID="{4199C120-FE21-41AC-9A33-F6885A63D66E}" presName="connTx" presStyleLbl="parChTrans1D2" presStyleIdx="4" presStyleCnt="5"/>
      <dgm:spPr/>
      <dgm:t>
        <a:bodyPr/>
        <a:lstStyle/>
        <a:p>
          <a:endParaRPr lang="ru-RU"/>
        </a:p>
      </dgm:t>
    </dgm:pt>
    <dgm:pt modelId="{21AB2C71-7445-44F1-88DA-8920B87614F7}" type="pres">
      <dgm:prSet presAssocID="{C3B366E1-35BE-4501-9211-79E56F24F0B1}" presName="node" presStyleLbl="node1" presStyleIdx="4" presStyleCnt="5" custScaleX="117158" custScaleY="84474" custRadScaleRad="162485" custRadScaleInc="-25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C21D26-200D-4F07-8DFC-375F80AB5A35}" type="presOf" srcId="{A2E5F42E-C718-432A-8A41-71BF82BBE18E}" destId="{5514A104-9BD3-4559-9BDA-E17D63A5FAED}" srcOrd="1" destOrd="0" presId="urn:microsoft.com/office/officeart/2005/8/layout/radial1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4A5B6785-DDA1-4310-A3C5-423BDC558515}" type="presOf" srcId="{F986B101-2D04-4E3D-8735-12066002DCA2}" destId="{E5D811FC-7971-4430-8A28-1798A91448B2}" srcOrd="0" destOrd="0" presId="urn:microsoft.com/office/officeart/2005/8/layout/radial1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1AB39086-C25E-4ABE-878B-C30FE6484202}" srcId="{B179D74B-D7BA-4ED1-A72F-D0DA76E8417A}" destId="{5A305073-4AE3-4F5A-9103-E20EE30AA624}" srcOrd="0" destOrd="0" parTransId="{15828F25-D9DC-474E-BDB7-D0C96BB09D53}" sibTransId="{E9C62FCB-D719-489F-AD23-B2692E2F13DF}"/>
    <dgm:cxn modelId="{9FF6B04E-1FDA-4993-8EF8-BBA82FC843CC}" type="presOf" srcId="{5A305073-4AE3-4F5A-9103-E20EE30AA624}" destId="{B4689F4D-C616-4B5A-AB08-969AFEC6F29C}" srcOrd="0" destOrd="0" presId="urn:microsoft.com/office/officeart/2005/8/layout/radial1"/>
    <dgm:cxn modelId="{FAA567FD-F4EA-4150-92AF-9D888BABB7B5}" type="presOf" srcId="{7FE7A46F-F120-46C2-8441-BB1D9BA17B40}" destId="{6CE479B8-58DF-48DD-AC0B-D0C5FC6877CB}" srcOrd="0" destOrd="0" presId="urn:microsoft.com/office/officeart/2005/8/layout/radial1"/>
    <dgm:cxn modelId="{452DE7E2-BFBD-4189-B0C1-D4F58042CF44}" srcId="{B179D74B-D7BA-4ED1-A72F-D0DA76E8417A}" destId="{052F7232-50DC-44E8-9F5D-8FEEAEB86E33}" srcOrd="3" destOrd="0" parTransId="{A2E5F42E-C718-432A-8A41-71BF82BBE18E}" sibTransId="{71ADD2D1-68BE-4C39-A17E-3E7AC1D147F0}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C74358BA-7E63-4FCC-B6B9-50D46A881993}" type="presOf" srcId="{B179D74B-D7BA-4ED1-A72F-D0DA76E8417A}" destId="{22672531-8C33-499F-A8B8-1F76FA72B8E1}" srcOrd="0" destOrd="0" presId="urn:microsoft.com/office/officeart/2005/8/layout/radial1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23CEE28E-039D-4B99-A27B-82758B3C89BF}" type="presOf" srcId="{A2E5F42E-C718-432A-8A41-71BF82BBE18E}" destId="{BC211171-4868-4B1B-8C84-7AFE7DA92B72}" srcOrd="0" destOrd="0" presId="urn:microsoft.com/office/officeart/2005/8/layout/radial1"/>
    <dgm:cxn modelId="{D015EBAF-0B0F-4D0A-8F07-38D39946D720}" srcId="{B179D74B-D7BA-4ED1-A72F-D0DA76E8417A}" destId="{C6A1BDBE-B799-45DE-8DF1-D0A56A293435}" srcOrd="1" destOrd="0" parTransId="{7FE7A46F-F120-46C2-8441-BB1D9BA17B40}" sibTransId="{B358B0F7-9D28-4C8F-9C22-734A2FEDCC8D}"/>
    <dgm:cxn modelId="{B66FB733-7548-4194-8D47-8697BF09C22C}" type="presOf" srcId="{4199C120-FE21-41AC-9A33-F6885A63D66E}" destId="{38A04AD7-3C30-42FD-9169-981E636C19E5}" srcOrd="0" destOrd="0" presId="urn:microsoft.com/office/officeart/2005/8/layout/radial1"/>
    <dgm:cxn modelId="{7F65D509-D906-4C7E-9FB5-3D0B39CB4CD7}" type="presOf" srcId="{15828F25-D9DC-474E-BDB7-D0C96BB09D53}" destId="{09F81971-61A1-4CB0-8EEA-38BD69D84A68}" srcOrd="0" destOrd="0" presId="urn:microsoft.com/office/officeart/2005/8/layout/radial1"/>
    <dgm:cxn modelId="{5BD57CC7-A30A-4AFD-BEA1-2C21B47AD9F1}" type="presOf" srcId="{D3913F27-E24C-40CD-AFE9-DDAE93138E32}" destId="{B73BB58B-01B7-42F4-9905-9F1B2B2B2E86}" srcOrd="0" destOrd="0" presId="urn:microsoft.com/office/officeart/2005/8/layout/radial1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A90314BE-DB16-4FBF-945F-479D7B31631D}" type="presOf" srcId="{F986B101-2D04-4E3D-8735-12066002DCA2}" destId="{DF6EDE72-0B1B-4A13-B586-C939D94F44B0}" srcOrd="1" destOrd="0" presId="urn:microsoft.com/office/officeart/2005/8/layout/radial1"/>
    <dgm:cxn modelId="{D8D1C779-7E54-4CB9-A245-C0365224A5FB}" type="presOf" srcId="{052F7232-50DC-44E8-9F5D-8FEEAEB86E33}" destId="{9779251D-D94F-458D-8625-FA8430489ABD}" srcOrd="0" destOrd="0" presId="urn:microsoft.com/office/officeart/2005/8/layout/radial1"/>
    <dgm:cxn modelId="{27EF929D-DD9B-4B8B-A2C0-11A10CE4887F}" type="presOf" srcId="{C6A1BDBE-B799-45DE-8DF1-D0A56A293435}" destId="{A6529843-AF44-44C9-93DF-E3B0991FDD04}" srcOrd="0" destOrd="0" presId="urn:microsoft.com/office/officeart/2005/8/layout/radial1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F0D1B1FF-3D4E-465E-8B6C-4779863D41E8}" srcId="{1F8E4B7B-3190-492B-BA7B-9B52CE7D79BE}" destId="{57DCA732-8E80-446D-B9E5-70D845276CB2}" srcOrd="17" destOrd="0" parTransId="{6AE77C33-BBA4-4866-A447-523AF53A444B}" sibTransId="{CCA865A7-AE7C-4724-880A-D269F4D92446}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6C83E83A-D321-4E68-BFB5-4FB4DF3157AD}" type="presOf" srcId="{7FE7A46F-F120-46C2-8441-BB1D9BA17B40}" destId="{6CEA8AA8-969F-4D16-AA37-493DEC7B2497}" srcOrd="1" destOrd="0" presId="urn:microsoft.com/office/officeart/2005/8/layout/radial1"/>
    <dgm:cxn modelId="{FE0BCF8E-D340-454A-9D1E-33E5D03F5E12}" srcId="{1F8E4B7B-3190-492B-BA7B-9B52CE7D79BE}" destId="{56AAF225-5D0C-4A0D-BEB7-105BB5E777DF}" srcOrd="1" destOrd="0" parTransId="{26DC4018-436F-46AB-8945-1FE7E07EAD0E}" sibTransId="{E0152153-8D94-4B8E-83BA-7CFDB2DE7512}"/>
    <dgm:cxn modelId="{8AE47085-71AE-4175-8ED3-4993CCE27308}" type="presOf" srcId="{C3B366E1-35BE-4501-9211-79E56F24F0B1}" destId="{21AB2C71-7445-44F1-88DA-8920B87614F7}" srcOrd="0" destOrd="0" presId="urn:microsoft.com/office/officeart/2005/8/layout/radial1"/>
    <dgm:cxn modelId="{3B63E48E-8750-4538-AAD4-FC4888F20A57}" type="presOf" srcId="{1F8E4B7B-3190-492B-BA7B-9B52CE7D79BE}" destId="{FC4E895A-5CB6-4776-9D34-BC12EF08CF61}" srcOrd="0" destOrd="0" presId="urn:microsoft.com/office/officeart/2005/8/layout/radial1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45E384C0-1AE4-49DF-8578-0BF320361397}" type="presOf" srcId="{15828F25-D9DC-474E-BDB7-D0C96BB09D53}" destId="{40A4609C-9060-46DB-B6FB-91E6E6B2159D}" srcOrd="1" destOrd="0" presId="urn:microsoft.com/office/officeart/2005/8/layout/radial1"/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82CD3151-10DF-43E1-8E55-393D91A536D3}" type="presOf" srcId="{4199C120-FE21-41AC-9A33-F6885A63D66E}" destId="{ACABAC21-A12D-4CBC-B952-3A73C95768F1}" srcOrd="1" destOrd="0" presId="urn:microsoft.com/office/officeart/2005/8/layout/radial1"/>
    <dgm:cxn modelId="{67B53CC9-EAD6-4807-A826-60948956F288}" srcId="{B179D74B-D7BA-4ED1-A72F-D0DA76E8417A}" destId="{D3913F27-E24C-40CD-AFE9-DDAE93138E32}" srcOrd="2" destOrd="0" parTransId="{F986B101-2D04-4E3D-8735-12066002DCA2}" sibTransId="{CB8E9DCB-886A-4917-B75A-D6CABEF1A2D5}"/>
    <dgm:cxn modelId="{71CC0CD8-6E41-449D-9218-D7E2E8C77AFA}" type="presParOf" srcId="{FC4E895A-5CB6-4776-9D34-BC12EF08CF61}" destId="{22672531-8C33-499F-A8B8-1F76FA72B8E1}" srcOrd="0" destOrd="0" presId="urn:microsoft.com/office/officeart/2005/8/layout/radial1"/>
    <dgm:cxn modelId="{8E627F83-381F-46CA-B5E2-DB2C62C29C4F}" type="presParOf" srcId="{FC4E895A-5CB6-4776-9D34-BC12EF08CF61}" destId="{09F81971-61A1-4CB0-8EEA-38BD69D84A68}" srcOrd="1" destOrd="0" presId="urn:microsoft.com/office/officeart/2005/8/layout/radial1"/>
    <dgm:cxn modelId="{41C8309D-AB9C-41AA-82C7-86F94383AD59}" type="presParOf" srcId="{09F81971-61A1-4CB0-8EEA-38BD69D84A68}" destId="{40A4609C-9060-46DB-B6FB-91E6E6B2159D}" srcOrd="0" destOrd="0" presId="urn:microsoft.com/office/officeart/2005/8/layout/radial1"/>
    <dgm:cxn modelId="{8269A3E2-5C9E-42A6-92C9-B0DFE3099CB8}" type="presParOf" srcId="{FC4E895A-5CB6-4776-9D34-BC12EF08CF61}" destId="{B4689F4D-C616-4B5A-AB08-969AFEC6F29C}" srcOrd="2" destOrd="0" presId="urn:microsoft.com/office/officeart/2005/8/layout/radial1"/>
    <dgm:cxn modelId="{342FAD68-2895-4720-A1BA-032BC4934D6F}" type="presParOf" srcId="{FC4E895A-5CB6-4776-9D34-BC12EF08CF61}" destId="{6CE479B8-58DF-48DD-AC0B-D0C5FC6877CB}" srcOrd="3" destOrd="0" presId="urn:microsoft.com/office/officeart/2005/8/layout/radial1"/>
    <dgm:cxn modelId="{D3918132-3402-4224-A10E-FFF6F9AB133C}" type="presParOf" srcId="{6CE479B8-58DF-48DD-AC0B-D0C5FC6877CB}" destId="{6CEA8AA8-969F-4D16-AA37-493DEC7B2497}" srcOrd="0" destOrd="0" presId="urn:microsoft.com/office/officeart/2005/8/layout/radial1"/>
    <dgm:cxn modelId="{91639F97-DBEE-442A-B911-96002ED6D0D7}" type="presParOf" srcId="{FC4E895A-5CB6-4776-9D34-BC12EF08CF61}" destId="{A6529843-AF44-44C9-93DF-E3B0991FDD04}" srcOrd="4" destOrd="0" presId="urn:microsoft.com/office/officeart/2005/8/layout/radial1"/>
    <dgm:cxn modelId="{FB26BC09-5A40-42AB-BD45-45E633CF3FFF}" type="presParOf" srcId="{FC4E895A-5CB6-4776-9D34-BC12EF08CF61}" destId="{E5D811FC-7971-4430-8A28-1798A91448B2}" srcOrd="5" destOrd="0" presId="urn:microsoft.com/office/officeart/2005/8/layout/radial1"/>
    <dgm:cxn modelId="{FC86B5E3-C95C-4556-A23A-DA780C7B4050}" type="presParOf" srcId="{E5D811FC-7971-4430-8A28-1798A91448B2}" destId="{DF6EDE72-0B1B-4A13-B586-C939D94F44B0}" srcOrd="0" destOrd="0" presId="urn:microsoft.com/office/officeart/2005/8/layout/radial1"/>
    <dgm:cxn modelId="{B20A2493-0309-4669-8A57-3CF1D94CD102}" type="presParOf" srcId="{FC4E895A-5CB6-4776-9D34-BC12EF08CF61}" destId="{B73BB58B-01B7-42F4-9905-9F1B2B2B2E86}" srcOrd="6" destOrd="0" presId="urn:microsoft.com/office/officeart/2005/8/layout/radial1"/>
    <dgm:cxn modelId="{AADE3A10-990B-4595-8220-63F085F35129}" type="presParOf" srcId="{FC4E895A-5CB6-4776-9D34-BC12EF08CF61}" destId="{BC211171-4868-4B1B-8C84-7AFE7DA92B72}" srcOrd="7" destOrd="0" presId="urn:microsoft.com/office/officeart/2005/8/layout/radial1"/>
    <dgm:cxn modelId="{B4DBA062-C08F-427C-ACA9-A05EFF38A0B7}" type="presParOf" srcId="{BC211171-4868-4B1B-8C84-7AFE7DA92B72}" destId="{5514A104-9BD3-4559-9BDA-E17D63A5FAED}" srcOrd="0" destOrd="0" presId="urn:microsoft.com/office/officeart/2005/8/layout/radial1"/>
    <dgm:cxn modelId="{7FC87BEE-81EE-4FB5-94C2-50AF44503562}" type="presParOf" srcId="{FC4E895A-5CB6-4776-9D34-BC12EF08CF61}" destId="{9779251D-D94F-458D-8625-FA8430489ABD}" srcOrd="8" destOrd="0" presId="urn:microsoft.com/office/officeart/2005/8/layout/radial1"/>
    <dgm:cxn modelId="{698E30B4-36A9-4AA7-B5F3-F80BDB2ABF6E}" type="presParOf" srcId="{FC4E895A-5CB6-4776-9D34-BC12EF08CF61}" destId="{38A04AD7-3C30-42FD-9169-981E636C19E5}" srcOrd="9" destOrd="0" presId="urn:microsoft.com/office/officeart/2005/8/layout/radial1"/>
    <dgm:cxn modelId="{DF886D84-3AF9-49A8-B957-1F87239A732A}" type="presParOf" srcId="{38A04AD7-3C30-42FD-9169-981E636C19E5}" destId="{ACABAC21-A12D-4CBC-B952-3A73C95768F1}" srcOrd="0" destOrd="0" presId="urn:microsoft.com/office/officeart/2005/8/layout/radial1"/>
    <dgm:cxn modelId="{69220220-4BAA-4540-8EF3-B5C0D66FC933}" type="presParOf" srcId="{FC4E895A-5CB6-4776-9D34-BC12EF08CF61}" destId="{21AB2C71-7445-44F1-88DA-8920B87614F7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2267726" y="1872201"/>
          <a:ext cx="4761494" cy="2003504"/>
        </a:xfrm>
        <a:prstGeom prst="ellipse">
          <a:avLst/>
        </a:prstGeom>
        <a:gradFill rotWithShape="1">
          <a:gsLst>
            <a:gs pos="0">
              <a:schemeClr val="accent5">
                <a:lumMod val="95000"/>
              </a:schemeClr>
            </a:gs>
            <a:gs pos="100000">
              <a:schemeClr val="accent5"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reflection blurRad="38100" stA="26000" endPos="23000" dist="25400" dir="5400000" sy="-100000" rotWithShape="0"/>
        </a:effectLst>
        <a:scene3d>
          <a:camera prst="orthographicFront"/>
          <a:lightRig rig="threePt" dir="t">
            <a:rot lat="0" lon="0" rev="7500000"/>
          </a:lightRig>
        </a:scene3d>
        <a:sp3d contourW="14605" prstMaterial="plastic">
          <a:bevelT w="50800"/>
          <a:contourClr>
            <a:schemeClr val="accent5">
              <a:shade val="30000"/>
              <a:satMod val="12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4311,1</a:t>
          </a: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тыс.</a:t>
          </a:r>
          <a:r>
            <a:rPr lang="en-US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рублей</a:t>
          </a:r>
          <a:endParaRPr lang="ru-RU" sz="1400" kern="1200" dirty="0"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267726" y="1872201"/>
        <a:ext cx="4761494" cy="2003504"/>
      </dsp:txXfrm>
    </dsp:sp>
    <dsp:sp modelId="{09F81971-61A1-4CB0-8EEA-38BD69D84A68}">
      <dsp:nvSpPr>
        <dsp:cNvPr id="0" name=""/>
        <dsp:cNvSpPr/>
      </dsp:nvSpPr>
      <dsp:spPr>
        <a:xfrm rot="20926285">
          <a:off x="6801479" y="2427553"/>
          <a:ext cx="13061" cy="35361"/>
        </a:xfrm>
        <a:custGeom>
          <a:avLst/>
          <a:gdLst/>
          <a:ahLst/>
          <a:cxnLst/>
          <a:rect l="0" t="0" r="0" b="0"/>
          <a:pathLst>
            <a:path>
              <a:moveTo>
                <a:pt x="0" y="17680"/>
              </a:moveTo>
              <a:lnTo>
                <a:pt x="13061" y="1768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20926285">
        <a:off x="6807683" y="2444907"/>
        <a:ext cx="653" cy="653"/>
      </dsp:txXfrm>
    </dsp:sp>
    <dsp:sp modelId="{B4689F4D-C616-4B5A-AB08-969AFEC6F29C}">
      <dsp:nvSpPr>
        <dsp:cNvPr id="0" name=""/>
        <dsp:cNvSpPr/>
      </dsp:nvSpPr>
      <dsp:spPr>
        <a:xfrm>
          <a:off x="6775728" y="1319619"/>
          <a:ext cx="2368271" cy="179388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Мобилизационная и вневойсковая подготовка </a:t>
          </a: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72,4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.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 1,7 %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6775728" y="1319619"/>
        <a:ext cx="2368271" cy="1793888"/>
      </dsp:txXfrm>
    </dsp:sp>
    <dsp:sp modelId="{6CE479B8-58DF-48DD-AC0B-D0C5FC6877CB}">
      <dsp:nvSpPr>
        <dsp:cNvPr id="0" name=""/>
        <dsp:cNvSpPr/>
      </dsp:nvSpPr>
      <dsp:spPr>
        <a:xfrm rot="16039199">
          <a:off x="4550996" y="1806433"/>
          <a:ext cx="96669" cy="35361"/>
        </a:xfrm>
        <a:custGeom>
          <a:avLst/>
          <a:gdLst/>
          <a:ahLst/>
          <a:cxnLst/>
          <a:rect l="0" t="0" r="0" b="0"/>
          <a:pathLst>
            <a:path>
              <a:moveTo>
                <a:pt x="0" y="17680"/>
              </a:moveTo>
              <a:lnTo>
                <a:pt x="96669" y="1768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6039199">
        <a:off x="4596914" y="1821697"/>
        <a:ext cx="4833" cy="4833"/>
      </dsp:txXfrm>
    </dsp:sp>
    <dsp:sp modelId="{A6529843-AF44-44C9-93DF-E3B0991FDD04}">
      <dsp:nvSpPr>
        <dsp:cNvPr id="0" name=""/>
        <dsp:cNvSpPr/>
      </dsp:nvSpPr>
      <dsp:spPr>
        <a:xfrm>
          <a:off x="3485441" y="216026"/>
          <a:ext cx="2150266" cy="1560255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5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,0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тыс.рублей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0,1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3485441" y="216026"/>
        <a:ext cx="2150266" cy="1560255"/>
      </dsp:txXfrm>
    </dsp:sp>
    <dsp:sp modelId="{E5D811FC-7971-4430-8A28-1798A91448B2}">
      <dsp:nvSpPr>
        <dsp:cNvPr id="0" name=""/>
        <dsp:cNvSpPr/>
      </dsp:nvSpPr>
      <dsp:spPr>
        <a:xfrm rot="3428652">
          <a:off x="5201014" y="3954781"/>
          <a:ext cx="313828" cy="35361"/>
        </a:xfrm>
        <a:custGeom>
          <a:avLst/>
          <a:gdLst/>
          <a:ahLst/>
          <a:cxnLst/>
          <a:rect l="0" t="0" r="0" b="0"/>
          <a:pathLst>
            <a:path>
              <a:moveTo>
                <a:pt x="0" y="17680"/>
              </a:moveTo>
              <a:lnTo>
                <a:pt x="313828" y="1768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3428652">
        <a:off x="5350083" y="3964616"/>
        <a:ext cx="15691" cy="15691"/>
      </dsp:txXfrm>
    </dsp:sp>
    <dsp:sp modelId="{B73BB58B-01B7-42F4-9905-9F1B2B2B2E86}">
      <dsp:nvSpPr>
        <dsp:cNvPr id="0" name=""/>
        <dsp:cNvSpPr/>
      </dsp:nvSpPr>
      <dsp:spPr>
        <a:xfrm>
          <a:off x="4716021" y="4032449"/>
          <a:ext cx="2443933" cy="1676335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</a:t>
          </a: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2273,9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. рублей  </a:t>
          </a: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52,7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4716021" y="4032449"/>
        <a:ext cx="2443933" cy="1676335"/>
      </dsp:txXfrm>
    </dsp:sp>
    <dsp:sp modelId="{BC211171-4868-4B1B-8C84-7AFE7DA92B72}">
      <dsp:nvSpPr>
        <dsp:cNvPr id="0" name=""/>
        <dsp:cNvSpPr/>
      </dsp:nvSpPr>
      <dsp:spPr>
        <a:xfrm rot="8554535">
          <a:off x="2590529" y="4042594"/>
          <a:ext cx="1015339" cy="35361"/>
        </a:xfrm>
        <a:custGeom>
          <a:avLst/>
          <a:gdLst/>
          <a:ahLst/>
          <a:cxnLst/>
          <a:rect l="0" t="0" r="0" b="0"/>
          <a:pathLst>
            <a:path>
              <a:moveTo>
                <a:pt x="0" y="17680"/>
              </a:moveTo>
              <a:lnTo>
                <a:pt x="1015339" y="1768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8554535">
        <a:off x="3072816" y="4034891"/>
        <a:ext cx="50766" cy="50766"/>
      </dsp:txXfrm>
    </dsp:sp>
    <dsp:sp modelId="{9779251D-D94F-458D-8625-FA8430489ABD}">
      <dsp:nvSpPr>
        <dsp:cNvPr id="0" name=""/>
        <dsp:cNvSpPr/>
      </dsp:nvSpPr>
      <dsp:spPr>
        <a:xfrm>
          <a:off x="755584" y="4176457"/>
          <a:ext cx="2340607" cy="156181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Защита населения и территории от чрезвычайных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ситуаций</a:t>
          </a: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 2,0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.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0,1 %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755584" y="4176457"/>
        <a:ext cx="2340607" cy="1561818"/>
      </dsp:txXfrm>
    </dsp:sp>
    <dsp:sp modelId="{38A04AD7-3C30-42FD-9169-981E636C19E5}">
      <dsp:nvSpPr>
        <dsp:cNvPr id="0" name=""/>
        <dsp:cNvSpPr/>
      </dsp:nvSpPr>
      <dsp:spPr>
        <a:xfrm rot="10963056">
          <a:off x="2102192" y="2739697"/>
          <a:ext cx="180640" cy="35361"/>
        </a:xfrm>
        <a:custGeom>
          <a:avLst/>
          <a:gdLst/>
          <a:ahLst/>
          <a:cxnLst/>
          <a:rect l="0" t="0" r="0" b="0"/>
          <a:pathLst>
            <a:path>
              <a:moveTo>
                <a:pt x="0" y="17680"/>
              </a:moveTo>
              <a:lnTo>
                <a:pt x="180640" y="1768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963056">
        <a:off x="2187997" y="2752862"/>
        <a:ext cx="9032" cy="9032"/>
      </dsp:txXfrm>
    </dsp:sp>
    <dsp:sp modelId="{21AB2C71-7445-44F1-88DA-8920B87614F7}">
      <dsp:nvSpPr>
        <dsp:cNvPr id="0" name=""/>
        <dsp:cNvSpPr/>
      </dsp:nvSpPr>
      <dsp:spPr>
        <a:xfrm>
          <a:off x="0" y="1944531"/>
          <a:ext cx="2104567" cy="1517448"/>
        </a:xfrm>
        <a:prstGeom prst="ellipse">
          <a:avLst/>
        </a:prstGeom>
        <a:solidFill>
          <a:srgbClr val="FFC000"/>
        </a:solidFill>
        <a:ln w="9525" cap="flat" cmpd="sng" algn="ctr">
          <a:solidFill>
            <a:schemeClr val="accent1"/>
          </a:solidFill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1957</a:t>
          </a: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, 8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тыс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. рублей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effectLst/>
              <a:latin typeface="Times New Roman" pitchFamily="18" charset="0"/>
              <a:cs typeface="Times New Roman" pitchFamily="18" charset="0"/>
            </a:rPr>
            <a:t>45,4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smtClean="0">
              <a:effectLst/>
              <a:latin typeface="Times New Roman" pitchFamily="18" charset="0"/>
              <a:cs typeface="Times New Roman" pitchFamily="18" charset="0"/>
            </a:rPr>
            <a:t>%</a:t>
          </a:r>
          <a:endParaRPr lang="ru-RU" sz="1400" kern="1200" dirty="0"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0" y="1944531"/>
        <a:ext cx="2104567" cy="1517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4C79-5ED1-4DAD-90EB-9B8EC6A42A78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418AA-48E1-4AB7-BC54-E2C0A418E3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41787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846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6964" y="274638"/>
            <a:ext cx="8230073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6964" y="1600200"/>
            <a:ext cx="4038349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7107" y="1600200"/>
            <a:ext cx="403993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6964" y="3938589"/>
            <a:ext cx="4038349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7107" y="3938589"/>
            <a:ext cx="403993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7E114-6936-4D08-B4D4-449ECC124D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730512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30.07.2018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571" y="4221088"/>
            <a:ext cx="6400800" cy="123233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Б</a:t>
            </a:r>
            <a:r>
              <a:rPr lang="x-non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юджет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Новоселовского</a:t>
            </a:r>
            <a:r>
              <a:rPr lang="x-none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сельского </a:t>
            </a:r>
            <a:r>
              <a:rPr lang="x-non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Симферопольского  района Республики Крым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x-none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x-non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x-none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908720"/>
            <a:ext cx="84249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Бюджет для граждан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67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003" y="298837"/>
            <a:ext cx="8467109" cy="556121"/>
          </a:xfrm>
          <a:solidFill>
            <a:srgbClr val="CCFFFF"/>
          </a:solidFill>
          <a:ln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</a:rPr>
              <a:t>Классификация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расходов бюджета по разделам</a:t>
            </a:r>
          </a:p>
        </p:txBody>
      </p:sp>
      <p:pic>
        <p:nvPicPr>
          <p:cNvPr id="20484" name="Picture 9" descr="ЖК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23481" y="981075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12" descr="Культур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0035" y="999331"/>
            <a:ext cx="722313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14" descr="нац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62225" y="999331"/>
            <a:ext cx="6477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7" descr="Общегос-е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981075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Line 20"/>
          <p:cNvSpPr>
            <a:spLocks noChangeShapeType="1"/>
          </p:cNvSpPr>
          <p:nvPr/>
        </p:nvSpPr>
        <p:spPr bwMode="auto">
          <a:xfrm>
            <a:off x="1805692" y="148431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1" name="Text Box 21"/>
          <p:cNvSpPr txBox="1">
            <a:spLocks noChangeArrowheads="1"/>
          </p:cNvSpPr>
          <p:nvPr/>
        </p:nvSpPr>
        <p:spPr bwMode="auto">
          <a:xfrm>
            <a:off x="0" y="2276872"/>
            <a:ext cx="1691680" cy="52322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 b="1" dirty="0" smtClean="0">
                <a:latin typeface="Times New Roman" pitchFamily="18" charset="0"/>
              </a:rPr>
              <a:t>Общегосударственные </a:t>
            </a:r>
            <a:r>
              <a:rPr lang="ru-RU" altLang="ru-RU" sz="1400" b="1" dirty="0">
                <a:latin typeface="Times New Roman" pitchFamily="18" charset="0"/>
              </a:rPr>
              <a:t>вопросы</a:t>
            </a:r>
          </a:p>
        </p:txBody>
      </p:sp>
      <p:sp>
        <p:nvSpPr>
          <p:cNvPr id="20492" name="Text Box 26"/>
          <p:cNvSpPr txBox="1">
            <a:spLocks noChangeArrowheads="1"/>
          </p:cNvSpPr>
          <p:nvPr/>
        </p:nvSpPr>
        <p:spPr bwMode="auto">
          <a:xfrm>
            <a:off x="1763688" y="2348880"/>
            <a:ext cx="1658615" cy="830997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Национальная безопасность и правоохранительная деятельность</a:t>
            </a:r>
          </a:p>
        </p:txBody>
      </p:sp>
      <p:sp>
        <p:nvSpPr>
          <p:cNvPr id="20493" name="Line 27"/>
          <p:cNvSpPr>
            <a:spLocks noChangeShapeType="1"/>
          </p:cNvSpPr>
          <p:nvPr/>
        </p:nvSpPr>
        <p:spPr bwMode="auto">
          <a:xfrm>
            <a:off x="2843808" y="1470025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4" name="Text Box 33"/>
          <p:cNvSpPr txBox="1">
            <a:spLocks noChangeArrowheads="1"/>
          </p:cNvSpPr>
          <p:nvPr/>
        </p:nvSpPr>
        <p:spPr bwMode="auto">
          <a:xfrm>
            <a:off x="3491880" y="1772816"/>
            <a:ext cx="1365944" cy="646331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Жилищно-коммунальное хозяйство</a:t>
            </a:r>
          </a:p>
        </p:txBody>
      </p:sp>
      <p:sp>
        <p:nvSpPr>
          <p:cNvPr id="20495" name="Line 34"/>
          <p:cNvSpPr>
            <a:spLocks noChangeShapeType="1"/>
          </p:cNvSpPr>
          <p:nvPr/>
        </p:nvSpPr>
        <p:spPr bwMode="auto">
          <a:xfrm>
            <a:off x="4083050" y="1470025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7" name="Line 37"/>
          <p:cNvSpPr>
            <a:spLocks noChangeShapeType="1"/>
          </p:cNvSpPr>
          <p:nvPr/>
        </p:nvSpPr>
        <p:spPr bwMode="auto">
          <a:xfrm>
            <a:off x="4068763" y="14843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9" name="Text Box 39"/>
          <p:cNvSpPr txBox="1">
            <a:spLocks noChangeArrowheads="1"/>
          </p:cNvSpPr>
          <p:nvPr/>
        </p:nvSpPr>
        <p:spPr bwMode="auto">
          <a:xfrm>
            <a:off x="4992688" y="1773238"/>
            <a:ext cx="1739552" cy="46166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Культура</a:t>
            </a:r>
            <a:r>
              <a:rPr lang="ru-RU" altLang="ru-RU" sz="900" b="1" dirty="0">
                <a:latin typeface="Times New Roman" pitchFamily="18" charset="0"/>
              </a:rPr>
              <a:t>, </a:t>
            </a:r>
            <a:r>
              <a:rPr lang="ru-RU" altLang="ru-RU" sz="1200" b="1" dirty="0">
                <a:latin typeface="Times New Roman" pitchFamily="18" charset="0"/>
              </a:rPr>
              <a:t>кинематография</a:t>
            </a:r>
          </a:p>
        </p:txBody>
      </p:sp>
      <p:sp>
        <p:nvSpPr>
          <p:cNvPr id="20500" name="Line 40"/>
          <p:cNvSpPr>
            <a:spLocks noChangeShapeType="1"/>
          </p:cNvSpPr>
          <p:nvPr/>
        </p:nvSpPr>
        <p:spPr bwMode="auto">
          <a:xfrm>
            <a:off x="5573713" y="1470025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346517" y="3756957"/>
            <a:ext cx="8459229" cy="523220"/>
          </a:xfrm>
          <a:prstGeom prst="rect">
            <a:avLst/>
          </a:prstGeom>
          <a:solidFill>
            <a:srgbClr val="CCFF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Каждый из разделов классификации имеет перечень подразделов, которые отражают основные направления реализации соответствующей функции</a:t>
            </a:r>
          </a:p>
        </p:txBody>
      </p:sp>
      <p:sp>
        <p:nvSpPr>
          <p:cNvPr id="11272" name="Rectangle 29"/>
          <p:cNvSpPr>
            <a:spLocks noChangeArrowheads="1"/>
          </p:cNvSpPr>
          <p:nvPr/>
        </p:nvSpPr>
        <p:spPr bwMode="auto">
          <a:xfrm>
            <a:off x="276217" y="4581128"/>
            <a:ext cx="4296593" cy="1169551"/>
          </a:xfrm>
          <a:prstGeom prst="rect">
            <a:avLst/>
          </a:prstGeom>
          <a:solidFill>
            <a:srgbClr val="CC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>
            <a:spAutoFit/>
          </a:bodyPr>
          <a:lstStyle>
            <a:lvl1pPr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Например, в составе раздела «Жилищно-коммунальное хозяйство», </a:t>
            </a:r>
          </a:p>
          <a:p>
            <a:pPr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в том числе, выделяются:</a:t>
            </a:r>
          </a:p>
          <a:p>
            <a:pPr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коммунальное хозяйство; </a:t>
            </a:r>
          </a:p>
          <a:p>
            <a:pPr>
              <a:buFontTx/>
              <a:buChar char="-"/>
              <a:defRPr/>
            </a:pPr>
            <a:r>
              <a:rPr lang="ru-RU" altLang="ru-RU" sz="1400" b="1" dirty="0" smtClean="0">
                <a:latin typeface="Times New Roman" pitchFamily="18" charset="0"/>
              </a:rPr>
              <a:t> благоустройство;</a:t>
            </a:r>
          </a:p>
        </p:txBody>
      </p:sp>
      <p:sp>
        <p:nvSpPr>
          <p:cNvPr id="11273" name="Rectangle 30"/>
          <p:cNvSpPr>
            <a:spLocks noChangeArrowheads="1"/>
          </p:cNvSpPr>
          <p:nvPr/>
        </p:nvSpPr>
        <p:spPr bwMode="auto">
          <a:xfrm rot="10800000" flipV="1">
            <a:off x="4947406" y="4598131"/>
            <a:ext cx="3858335" cy="1446550"/>
          </a:xfrm>
          <a:prstGeom prst="rect">
            <a:avLst/>
          </a:prstGeom>
          <a:solidFill>
            <a:srgbClr val="99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altLang="ru-RU" sz="1400" b="1" smtClean="0">
                <a:latin typeface="Times New Roman" pitchFamily="18" charset="0"/>
              </a:rPr>
              <a:t>Полный  перечень     разделов и подразделов классификации расходов  бюджетов  приведен в статье 21 Бюджетного кодекса     Российской      Федерации</a:t>
            </a:r>
          </a:p>
          <a:p>
            <a:pPr>
              <a:defRPr/>
            </a:pPr>
            <a:endParaRPr lang="ru-RU" altLang="ru-RU" sz="1400" b="1" smtClean="0">
              <a:latin typeface="Times New Roman" pitchFamily="18" charset="0"/>
            </a:endParaRPr>
          </a:p>
          <a:p>
            <a:pPr>
              <a:defRPr/>
            </a:pPr>
            <a:r>
              <a:rPr lang="ru-RU" altLang="ru-RU" b="1" smtClean="0">
                <a:latin typeface="Times New Roman" pitchFamily="18" charset="0"/>
              </a:rPr>
              <a:t>    </a:t>
            </a:r>
          </a:p>
        </p:txBody>
      </p:sp>
      <p:pic>
        <p:nvPicPr>
          <p:cNvPr id="20517" name="Picture 6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1300" y="1018062"/>
            <a:ext cx="6270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8" name="Line 67"/>
          <p:cNvSpPr>
            <a:spLocks noChangeShapeType="1"/>
          </p:cNvSpPr>
          <p:nvPr/>
        </p:nvSpPr>
        <p:spPr bwMode="auto">
          <a:xfrm>
            <a:off x="684213" y="14843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9" name="Text Box 68"/>
          <p:cNvSpPr txBox="1">
            <a:spLocks noChangeArrowheads="1"/>
          </p:cNvSpPr>
          <p:nvPr/>
        </p:nvSpPr>
        <p:spPr bwMode="auto">
          <a:xfrm>
            <a:off x="1187450" y="1807142"/>
            <a:ext cx="1079500" cy="430887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Национальная </a:t>
            </a:r>
            <a:r>
              <a:rPr lang="ru-RU" altLang="ru-RU" sz="1200" b="1" dirty="0">
                <a:latin typeface="Times New Roman" pitchFamily="18" charset="0"/>
              </a:rPr>
              <a:t>оборона</a:t>
            </a:r>
          </a:p>
        </p:txBody>
      </p:sp>
    </p:spTree>
    <p:extLst>
      <p:ext uri="{BB962C8B-B14F-4D97-AF65-F5344CB8AC3E}">
        <p14:creationId xmlns:p14="http://schemas.microsoft.com/office/powerpoint/2010/main" xmlns="" val="36590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2822962839"/>
              </p:ext>
            </p:extLst>
          </p:nvPr>
        </p:nvGraphicFramePr>
        <p:xfrm>
          <a:off x="144016" y="980728"/>
          <a:ext cx="9144000" cy="60767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Новоселовское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сельское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поселение Симферопольского  района Республики Крым на 2017 год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9017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2488" y="131000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Новоселовское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сельское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поселение Симферопольского района Республики Крым, формируемые в рамках муниципальных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Новоселовского сельского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поселения  и непрограммных расходов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4716015" y="1177216"/>
            <a:ext cx="3960441" cy="3318501"/>
            <a:chOff x="696633" y="1759634"/>
            <a:chExt cx="2659687" cy="2480310"/>
          </a:xfrm>
        </p:grpSpPr>
        <p:sp>
          <p:nvSpPr>
            <p:cNvPr id="4" name="Полилиния 3"/>
            <p:cNvSpPr/>
            <p:nvPr/>
          </p:nvSpPr>
          <p:spPr>
            <a:xfrm>
              <a:off x="696633" y="1759634"/>
              <a:ext cx="2219809" cy="2304247"/>
            </a:xfrm>
            <a:custGeom>
              <a:avLst/>
              <a:gdLst>
                <a:gd name="connsiteX0" fmla="*/ 0 w 2219809"/>
                <a:gd name="connsiteY0" fmla="*/ 1152124 h 2304247"/>
                <a:gd name="connsiteX1" fmla="*/ 1109905 w 2219809"/>
                <a:gd name="connsiteY1" fmla="*/ 0 h 2304247"/>
                <a:gd name="connsiteX2" fmla="*/ 2219810 w 2219809"/>
                <a:gd name="connsiteY2" fmla="*/ 1152124 h 2304247"/>
                <a:gd name="connsiteX3" fmla="*/ 1109905 w 2219809"/>
                <a:gd name="connsiteY3" fmla="*/ 2304248 h 2304247"/>
                <a:gd name="connsiteX4" fmla="*/ 0 w 2219809"/>
                <a:gd name="connsiteY4" fmla="*/ 1152124 h 2304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809" h="2304247">
                  <a:moveTo>
                    <a:pt x="0" y="1152124"/>
                  </a:moveTo>
                  <a:cubicBezTo>
                    <a:pt x="0" y="515823"/>
                    <a:pt x="496921" y="0"/>
                    <a:pt x="1109905" y="0"/>
                  </a:cubicBezTo>
                  <a:cubicBezTo>
                    <a:pt x="1722889" y="0"/>
                    <a:pt x="2219810" y="515823"/>
                    <a:pt x="2219810" y="1152124"/>
                  </a:cubicBezTo>
                  <a:cubicBezTo>
                    <a:pt x="2219810" y="1788425"/>
                    <a:pt x="1722889" y="2304248"/>
                    <a:pt x="1109905" y="2304248"/>
                  </a:cubicBezTo>
                  <a:cubicBezTo>
                    <a:pt x="496921" y="2304248"/>
                    <a:pt x="0" y="1788425"/>
                    <a:pt x="0" y="1152124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50000"/>
              </a:schemeClr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309972" tIns="271721" rIns="629947" bIns="27172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4230,9 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тыс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р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ублей</a:t>
              </a:r>
              <a:r>
                <a:rPr lang="en-US" sz="2400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или </a:t>
              </a:r>
              <a:r>
                <a:rPr lang="en-US" sz="2400" kern="1200" dirty="0" smtClean="0">
                  <a:latin typeface="Times New Roman" pitchFamily="18" charset="0"/>
                  <a:cs typeface="Times New Roman" pitchFamily="18" charset="0"/>
                </a:rPr>
                <a:t>98,8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%</a:t>
              </a:r>
              <a:endParaRPr lang="ru-RU" sz="24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2050656" y="3119739"/>
              <a:ext cx="1305664" cy="1120205"/>
            </a:xfrm>
            <a:custGeom>
              <a:avLst/>
              <a:gdLst>
                <a:gd name="connsiteX0" fmla="*/ 0 w 1564890"/>
                <a:gd name="connsiteY0" fmla="*/ 699386 h 1398771"/>
                <a:gd name="connsiteX1" fmla="*/ 782445 w 1564890"/>
                <a:gd name="connsiteY1" fmla="*/ 0 h 1398771"/>
                <a:gd name="connsiteX2" fmla="*/ 1564890 w 1564890"/>
                <a:gd name="connsiteY2" fmla="*/ 699386 h 1398771"/>
                <a:gd name="connsiteX3" fmla="*/ 782445 w 1564890"/>
                <a:gd name="connsiteY3" fmla="*/ 1398772 h 1398771"/>
                <a:gd name="connsiteX4" fmla="*/ 0 w 1564890"/>
                <a:gd name="connsiteY4" fmla="*/ 699386 h 1398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4890" h="1398771">
                  <a:moveTo>
                    <a:pt x="0" y="699386"/>
                  </a:moveTo>
                  <a:cubicBezTo>
                    <a:pt x="0" y="313126"/>
                    <a:pt x="350313" y="0"/>
                    <a:pt x="782445" y="0"/>
                  </a:cubicBezTo>
                  <a:cubicBezTo>
                    <a:pt x="1214577" y="0"/>
                    <a:pt x="1564890" y="313126"/>
                    <a:pt x="1564890" y="699386"/>
                  </a:cubicBezTo>
                  <a:cubicBezTo>
                    <a:pt x="1564890" y="1085646"/>
                    <a:pt x="1214577" y="1398772"/>
                    <a:pt x="782445" y="1398772"/>
                  </a:cubicBezTo>
                  <a:cubicBezTo>
                    <a:pt x="350313" y="1398772"/>
                    <a:pt x="0" y="1085646"/>
                    <a:pt x="0" y="699386"/>
                  </a:cubicBezTo>
                  <a:close/>
                </a:path>
              </a:pathLst>
            </a:custGeom>
            <a:solidFill>
              <a:srgbClr val="00B0F0">
                <a:alpha val="50000"/>
              </a:srgbClr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444091" tIns="164946" rIns="218520" bIns="164944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80</a:t>
              </a:r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,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sz="1400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kern="1200" dirty="0" smtClean="0">
                  <a:latin typeface="Times New Roman" pitchFamily="18" charset="0"/>
                  <a:cs typeface="Times New Roman" pitchFamily="18" charset="0"/>
                </a:rPr>
                <a:t>тыс. рублей или </a:t>
              </a:r>
              <a:r>
                <a:rPr lang="ru-RU" sz="14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1400" dirty="0" smtClean="0">
                  <a:latin typeface="Times New Roman" pitchFamily="18" charset="0"/>
                  <a:cs typeface="Times New Roman" pitchFamily="18" charset="0"/>
                </a:rPr>
                <a:t>,8</a:t>
              </a:r>
              <a:r>
                <a:rPr lang="ru-RU" sz="1400" kern="1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kern="1200" dirty="0" smtClean="0">
                  <a:latin typeface="Times New Roman" pitchFamily="18" charset="0"/>
                  <a:cs typeface="Times New Roman" pitchFamily="18" charset="0"/>
                </a:rPr>
                <a:t>%</a:t>
              </a:r>
              <a:endParaRPr lang="ru-RU" sz="14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51520" y="1433525"/>
            <a:ext cx="3960440" cy="3579651"/>
            <a:chOff x="101342" y="70301"/>
            <a:chExt cx="3960440" cy="3579651"/>
          </a:xfrm>
        </p:grpSpPr>
        <p:sp>
          <p:nvSpPr>
            <p:cNvPr id="21" name="Полилиния 20"/>
            <p:cNvSpPr/>
            <p:nvPr/>
          </p:nvSpPr>
          <p:spPr>
            <a:xfrm>
              <a:off x="101342" y="639177"/>
              <a:ext cx="3240798" cy="3010775"/>
            </a:xfrm>
            <a:custGeom>
              <a:avLst/>
              <a:gdLst>
                <a:gd name="connsiteX0" fmla="*/ 0 w 2970181"/>
                <a:gd name="connsiteY0" fmla="*/ 1368153 h 2736306"/>
                <a:gd name="connsiteX1" fmla="*/ 1485091 w 2970181"/>
                <a:gd name="connsiteY1" fmla="*/ 0 h 2736306"/>
                <a:gd name="connsiteX2" fmla="*/ 2970182 w 2970181"/>
                <a:gd name="connsiteY2" fmla="*/ 1368153 h 2736306"/>
                <a:gd name="connsiteX3" fmla="*/ 1485091 w 2970181"/>
                <a:gd name="connsiteY3" fmla="*/ 2736306 h 2736306"/>
                <a:gd name="connsiteX4" fmla="*/ 0 w 2970181"/>
                <a:gd name="connsiteY4" fmla="*/ 1368153 h 27363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0181" h="2736306">
                  <a:moveTo>
                    <a:pt x="0" y="1368153"/>
                  </a:moveTo>
                  <a:cubicBezTo>
                    <a:pt x="0" y="612543"/>
                    <a:pt x="664898" y="0"/>
                    <a:pt x="1485091" y="0"/>
                  </a:cubicBezTo>
                  <a:cubicBezTo>
                    <a:pt x="2305284" y="0"/>
                    <a:pt x="2970182" y="612543"/>
                    <a:pt x="2970182" y="1368153"/>
                  </a:cubicBezTo>
                  <a:cubicBezTo>
                    <a:pt x="2970182" y="2123763"/>
                    <a:pt x="2305284" y="2736306"/>
                    <a:pt x="1485091" y="2736306"/>
                  </a:cubicBezTo>
                  <a:cubicBezTo>
                    <a:pt x="664898" y="2736306"/>
                    <a:pt x="0" y="2123763"/>
                    <a:pt x="0" y="1368153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50000"/>
              </a:schemeClr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414754" tIns="322669" rIns="842890" bIns="322670" numCol="1" spcCol="1270" anchor="ctr" anchorCtr="0">
              <a:noAutofit/>
            </a:bodyPr>
            <a:lstStyle/>
            <a:p>
              <a:pPr lvl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2446,1 </a:t>
              </a: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тыс</a:t>
              </a: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. рублей или </a:t>
              </a:r>
              <a:r>
                <a:rPr lang="en-US" kern="1200" dirty="0" smtClean="0">
                  <a:latin typeface="Times New Roman" pitchFamily="18" charset="0"/>
                  <a:cs typeface="Times New Roman" pitchFamily="18" charset="0"/>
                </a:rPr>
                <a:t>83,2</a:t>
              </a:r>
              <a:r>
                <a:rPr lang="ru-RU" kern="1200" dirty="0" smtClean="0">
                  <a:latin typeface="Times New Roman" pitchFamily="18" charset="0"/>
                  <a:cs typeface="Times New Roman" pitchFamily="18" charset="0"/>
                </a:rPr>
                <a:t>%</a:t>
              </a:r>
              <a:endParaRPr lang="ru-RU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1580554" y="70301"/>
              <a:ext cx="2481228" cy="1923467"/>
            </a:xfrm>
            <a:custGeom>
              <a:avLst/>
              <a:gdLst>
                <a:gd name="connsiteX0" fmla="*/ 0 w 2247400"/>
                <a:gd name="connsiteY0" fmla="*/ 394763 h 789525"/>
                <a:gd name="connsiteX1" fmla="*/ 1123700 w 2247400"/>
                <a:gd name="connsiteY1" fmla="*/ 0 h 789525"/>
                <a:gd name="connsiteX2" fmla="*/ 2247400 w 2247400"/>
                <a:gd name="connsiteY2" fmla="*/ 394763 h 789525"/>
                <a:gd name="connsiteX3" fmla="*/ 1123700 w 2247400"/>
                <a:gd name="connsiteY3" fmla="*/ 789526 h 789525"/>
                <a:gd name="connsiteX4" fmla="*/ 0 w 2247400"/>
                <a:gd name="connsiteY4" fmla="*/ 394763 h 78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47400" h="789525">
                  <a:moveTo>
                    <a:pt x="0" y="394763"/>
                  </a:moveTo>
                  <a:cubicBezTo>
                    <a:pt x="0" y="176741"/>
                    <a:pt x="503098" y="0"/>
                    <a:pt x="1123700" y="0"/>
                  </a:cubicBezTo>
                  <a:cubicBezTo>
                    <a:pt x="1744302" y="0"/>
                    <a:pt x="2247400" y="176741"/>
                    <a:pt x="2247400" y="394763"/>
                  </a:cubicBezTo>
                  <a:cubicBezTo>
                    <a:pt x="2247400" y="612785"/>
                    <a:pt x="1744302" y="789526"/>
                    <a:pt x="1123700" y="789526"/>
                  </a:cubicBezTo>
                  <a:cubicBezTo>
                    <a:pt x="503098" y="789526"/>
                    <a:pt x="0" y="612785"/>
                    <a:pt x="0" y="394763"/>
                  </a:cubicBezTo>
                  <a:close/>
                </a:path>
              </a:pathLst>
            </a:custGeom>
            <a:solidFill>
              <a:srgbClr val="00B0F0">
                <a:alpha val="50000"/>
              </a:srgbClr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  <p:txBody>
            <a:bodyPr spcFirstLastPara="0" vert="horz" wrap="square" lIns="637776" tIns="93102" rIns="313826" bIns="93102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>
                  <a:latin typeface="Times New Roman" pitchFamily="18" charset="0"/>
                  <a:cs typeface="Times New Roman" pitchFamily="18" charset="0"/>
                </a:rPr>
                <a:t>494,7 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тыс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р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ублей или </a:t>
              </a:r>
              <a:r>
                <a:rPr lang="en-US" sz="2400" kern="1200" dirty="0" smtClean="0">
                  <a:latin typeface="Times New Roman" pitchFamily="18" charset="0"/>
                  <a:cs typeface="Times New Roman" pitchFamily="18" charset="0"/>
                </a:rPr>
                <a:t>16,8</a:t>
              </a:r>
              <a:r>
                <a:rPr lang="ru-RU" sz="2400" kern="1200" dirty="0" smtClean="0">
                  <a:latin typeface="Times New Roman" pitchFamily="18" charset="0"/>
                  <a:cs typeface="Times New Roman" pitchFamily="18" charset="0"/>
                </a:rPr>
                <a:t>%</a:t>
              </a:r>
              <a:endParaRPr lang="ru-RU" sz="24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1002786" y="5254490"/>
            <a:ext cx="605451" cy="402437"/>
            <a:chOff x="-74979" y="514436"/>
            <a:chExt cx="2219809" cy="230424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Овал 9"/>
            <p:cNvSpPr/>
            <p:nvPr/>
          </p:nvSpPr>
          <p:spPr>
            <a:xfrm>
              <a:off x="-74979" y="514436"/>
              <a:ext cx="2219809" cy="2304247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5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1" name="Овал 4"/>
            <p:cNvSpPr/>
            <p:nvPr/>
          </p:nvSpPr>
          <p:spPr>
            <a:xfrm>
              <a:off x="234993" y="786157"/>
              <a:ext cx="1279890" cy="176080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688282" y="5163320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расходы бюджета, формируемые в рамках муниципальных программ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Новоселовского сельского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поселения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975103" y="6093296"/>
            <a:ext cx="605451" cy="402437"/>
          </a:xfrm>
          <a:prstGeom prst="ellipse">
            <a:avLst/>
          </a:prstGeom>
          <a:solidFill>
            <a:srgbClr val="00B0F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22" name="Прямоугольник 21"/>
          <p:cNvSpPr/>
          <p:nvPr/>
        </p:nvSpPr>
        <p:spPr>
          <a:xfrm>
            <a:off x="1688282" y="6067902"/>
            <a:ext cx="61926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епрограммные расходы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1538" y="4857760"/>
            <a:ext cx="2348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2016 год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652120" y="4857760"/>
            <a:ext cx="2991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2017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9717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856984" cy="5760640"/>
          </a:xfrm>
        </p:spPr>
        <p:txBody>
          <a:bodyPr>
            <a:noAutofit/>
          </a:bodyPr>
          <a:lstStyle/>
          <a:p>
            <a:pPr algn="just"/>
            <a:r>
              <a:rPr lang="ru-RU" altLang="ru-RU" sz="2000" dirty="0">
                <a:latin typeface="Times New Roman" pitchFamily="18" charset="0"/>
              </a:rPr>
              <a:t>С </a:t>
            </a:r>
            <a:r>
              <a:rPr lang="ru-RU" altLang="ru-RU" sz="2000" dirty="0" smtClean="0">
                <a:latin typeface="Times New Roman" pitchFamily="18" charset="0"/>
              </a:rPr>
              <a:t>решением </a:t>
            </a:r>
            <a:r>
              <a:rPr lang="ru-RU" altLang="ru-RU" sz="2000" dirty="0" smtClean="0">
                <a:latin typeface="Times New Roman" pitchFamily="18" charset="0"/>
              </a:rPr>
              <a:t>Новоселовского</a:t>
            </a:r>
            <a:r>
              <a:rPr lang="ru-RU" altLang="ru-RU" sz="2000" dirty="0" smtClean="0">
                <a:latin typeface="Times New Roman" pitchFamily="18" charset="0"/>
              </a:rPr>
              <a:t> </a:t>
            </a:r>
            <a:r>
              <a:rPr lang="ru-RU" altLang="ru-RU" sz="2000" dirty="0" smtClean="0">
                <a:latin typeface="Times New Roman" pitchFamily="18" charset="0"/>
              </a:rPr>
              <a:t>сельского совета Симферопольского района Республики Крым  </a:t>
            </a:r>
            <a:r>
              <a:rPr lang="ru-RU" altLang="ru-RU" sz="2000" dirty="0">
                <a:latin typeface="Times New Roman" pitchFamily="18" charset="0"/>
              </a:rPr>
              <a:t>«О бюджете </a:t>
            </a:r>
            <a:r>
              <a:rPr lang="ru-RU" altLang="ru-RU" sz="2000" dirty="0" smtClean="0">
                <a:latin typeface="Times New Roman" pitchFamily="18" charset="0"/>
              </a:rPr>
              <a:t>муниципального образования </a:t>
            </a:r>
            <a:r>
              <a:rPr lang="ru-RU" altLang="ru-RU" sz="2000" dirty="0" smtClean="0">
                <a:latin typeface="Times New Roman" pitchFamily="18" charset="0"/>
              </a:rPr>
              <a:t>Новоселовское </a:t>
            </a:r>
            <a:r>
              <a:rPr lang="ru-RU" altLang="ru-RU" sz="2000" dirty="0" smtClean="0">
                <a:latin typeface="Times New Roman" pitchFamily="18" charset="0"/>
              </a:rPr>
              <a:t>сельское поселение Симферопольского  района Республики Крым на 2017 год» </a:t>
            </a:r>
            <a:r>
              <a:rPr lang="ru-RU" altLang="ru-RU" sz="2000" dirty="0">
                <a:latin typeface="Times New Roman" pitchFamily="18" charset="0"/>
              </a:rPr>
              <a:t>можно ознакомиться </a:t>
            </a:r>
            <a:r>
              <a:rPr lang="ru-RU" altLang="ru-RU" sz="2000" dirty="0" smtClean="0">
                <a:latin typeface="Times New Roman" pitchFamily="18" charset="0"/>
              </a:rPr>
              <a:t>на </a:t>
            </a:r>
            <a:r>
              <a:rPr lang="ru-RU" altLang="ru-RU" sz="2000" dirty="0">
                <a:latin typeface="Times New Roman" pitchFamily="18" charset="0"/>
              </a:rPr>
              <a:t>сайте </a:t>
            </a:r>
            <a:r>
              <a:rPr lang="ru-RU" altLang="ru-RU" sz="2000" dirty="0" smtClean="0">
                <a:latin typeface="Times New Roman" pitchFamily="18" charset="0"/>
              </a:rPr>
              <a:t>администрации </a:t>
            </a:r>
            <a:r>
              <a:rPr lang="ru-RU" altLang="ru-RU" sz="2000" dirty="0" smtClean="0">
                <a:latin typeface="Times New Roman" pitchFamily="18" charset="0"/>
              </a:rPr>
              <a:t>Новоселовского </a:t>
            </a:r>
            <a:r>
              <a:rPr lang="ru-RU" altLang="ru-RU" sz="2000" dirty="0" smtClean="0">
                <a:latin typeface="Times New Roman" pitchFamily="18" charset="0"/>
              </a:rPr>
              <a:t>сельского поселения </a:t>
            </a:r>
            <a:r>
              <a:rPr lang="en-US" altLang="ru-RU" sz="2000" dirty="0">
                <a:latin typeface="Times New Roman" pitchFamily="18" charset="0"/>
              </a:rPr>
              <a:t>http</a:t>
            </a:r>
            <a:r>
              <a:rPr lang="en-US" altLang="ru-RU" sz="2000" dirty="0" smtClean="0">
                <a:latin typeface="Times New Roman" pitchFamily="18" charset="0"/>
              </a:rPr>
              <a:t>://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Новоселовка-адм.рф</a:t>
            </a:r>
            <a:r>
              <a:rPr lang="ru-RU" sz="2000" b="1" dirty="0" smtClean="0"/>
              <a:t>). </a:t>
            </a:r>
            <a:r>
              <a:rPr lang="ru-RU" altLang="ru-RU" sz="2000" dirty="0" smtClean="0">
                <a:latin typeface="Times New Roman" pitchFamily="18" charset="0"/>
              </a:rPr>
              <a:t>в </a:t>
            </a:r>
            <a:r>
              <a:rPr lang="ru-RU" altLang="ru-RU" sz="2000" dirty="0">
                <a:latin typeface="Times New Roman" pitchFamily="18" charset="0"/>
              </a:rPr>
              <a:t>разделе </a:t>
            </a:r>
            <a:r>
              <a:rPr lang="ru-RU" altLang="ru-RU" sz="2000" dirty="0" smtClean="0">
                <a:latin typeface="Times New Roman" pitchFamily="18" charset="0"/>
              </a:rPr>
              <a:t>«Бюджет», на Портале Правительства Республики Крым.</a:t>
            </a:r>
            <a:endParaRPr lang="ru-RU" altLang="ru-RU" sz="2000" dirty="0">
              <a:latin typeface="Times New Roman" pitchFamily="18" charset="0"/>
            </a:endParaRPr>
          </a:p>
          <a:p>
            <a:pPr algn="just"/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98438" y="2636838"/>
            <a:ext cx="8567737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5429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u="sng" dirty="0">
                <a:latin typeface="Times New Roman" pitchFamily="18" charset="0"/>
              </a:rPr>
              <a:t>Информация для контактов</a:t>
            </a:r>
          </a:p>
          <a:p>
            <a:pPr algn="ctr" eaLnBrk="1" hangingPunct="1"/>
            <a:endParaRPr lang="ru-RU" altLang="ru-RU" sz="1400" dirty="0" smtClean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 smtClean="0">
                <a:latin typeface="Times New Roman" pitchFamily="18" charset="0"/>
              </a:rPr>
              <a:t>Администрация </a:t>
            </a:r>
            <a:r>
              <a:rPr lang="ru-RU" altLang="ru-RU" sz="1400" dirty="0" smtClean="0">
                <a:latin typeface="Times New Roman" pitchFamily="18" charset="0"/>
              </a:rPr>
              <a:t>Новоселовского сельского  </a:t>
            </a:r>
            <a:r>
              <a:rPr lang="ru-RU" altLang="ru-RU" sz="1400" dirty="0" smtClean="0">
                <a:latin typeface="Times New Roman" pitchFamily="18" charset="0"/>
              </a:rPr>
              <a:t>поселения</a:t>
            </a:r>
          </a:p>
          <a:p>
            <a:pPr algn="ctr" eaLnBrk="1" hangingPunct="1"/>
            <a:r>
              <a:rPr lang="ru-RU" altLang="ru-RU" sz="1400" dirty="0" smtClean="0">
                <a:latin typeface="Times New Roman" pitchFamily="18" charset="0"/>
              </a:rPr>
              <a:t>Адрес</a:t>
            </a:r>
            <a:r>
              <a:rPr lang="ru-RU" altLang="ru-RU" sz="1400" dirty="0">
                <a:latin typeface="Times New Roman" pitchFamily="18" charset="0"/>
              </a:rPr>
              <a:t>: </a:t>
            </a:r>
            <a:r>
              <a:rPr lang="ru-RU" altLang="ru-RU" sz="1400" dirty="0" smtClean="0">
                <a:latin typeface="Times New Roman" pitchFamily="18" charset="0"/>
              </a:rPr>
              <a:t>ул. </a:t>
            </a:r>
            <a:r>
              <a:rPr lang="ru-RU" altLang="ru-RU" sz="1400" dirty="0" smtClean="0">
                <a:latin typeface="Times New Roman" pitchFamily="18" charset="0"/>
              </a:rPr>
              <a:t>Комсомольская</a:t>
            </a:r>
            <a:r>
              <a:rPr lang="en-US" altLang="ru-RU" sz="1400" dirty="0" smtClean="0">
                <a:latin typeface="Times New Roman" pitchFamily="18" charset="0"/>
              </a:rPr>
              <a:t>,</a:t>
            </a:r>
            <a:r>
              <a:rPr lang="en-US" altLang="ru-RU" sz="1400" dirty="0" smtClean="0">
                <a:latin typeface="Times New Roman" pitchFamily="18" charset="0"/>
              </a:rPr>
              <a:t>26</a:t>
            </a:r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 smtClean="0">
                <a:latin typeface="Times New Roman" pitchFamily="18" charset="0"/>
              </a:rPr>
              <a:t>Симферопольский  район, Республика Крым , </a:t>
            </a:r>
            <a:r>
              <a:rPr lang="ru-RU" altLang="ru-RU" sz="1400" dirty="0" smtClean="0">
                <a:latin typeface="Times New Roman" pitchFamily="18" charset="0"/>
              </a:rPr>
              <a:t>2975</a:t>
            </a:r>
            <a:r>
              <a:rPr lang="en-US" altLang="ru-RU" sz="1400" dirty="0" smtClean="0">
                <a:latin typeface="Times New Roman" pitchFamily="18" charset="0"/>
              </a:rPr>
              <a:t>50</a:t>
            </a:r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en-US" altLang="ru-RU" sz="1400" dirty="0" smtClean="0">
                <a:latin typeface="Times New Roman" pitchFamily="18" charset="0"/>
              </a:rPr>
              <a:t>e-mail:</a:t>
            </a:r>
            <a:r>
              <a:rPr lang="ru-RU" altLang="ru-RU" sz="1400" dirty="0"/>
              <a:t> </a:t>
            </a:r>
            <a:r>
              <a:rPr lang="en-US" altLang="ru-RU" sz="1400" dirty="0" smtClean="0">
                <a:latin typeface="Times New Roman" pitchFamily="18" charset="0"/>
                <a:cs typeface="Times New Roman" pitchFamily="18" charset="0"/>
              </a:rPr>
              <a:t>novoselovka2009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@mail.ru</a:t>
            </a:r>
            <a:endParaRPr lang="ru-RU" alt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График работы </a:t>
            </a:r>
            <a:r>
              <a:rPr lang="ru-RU" altLang="ru-RU" sz="1400" dirty="0" smtClean="0">
                <a:latin typeface="Times New Roman" pitchFamily="18" charset="0"/>
              </a:rPr>
              <a:t>:</a:t>
            </a:r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с 8:00 до </a:t>
            </a:r>
            <a:r>
              <a:rPr lang="en-US" altLang="ru-RU" sz="1400" dirty="0" smtClean="0">
                <a:latin typeface="Times New Roman" pitchFamily="18" charset="0"/>
              </a:rPr>
              <a:t>17</a:t>
            </a:r>
            <a:r>
              <a:rPr lang="ru-RU" altLang="ru-RU" sz="1400" dirty="0" smtClean="0">
                <a:latin typeface="Times New Roman" pitchFamily="18" charset="0"/>
              </a:rPr>
              <a:t>:00</a:t>
            </a:r>
            <a:r>
              <a:rPr lang="en-US" altLang="ru-RU" sz="1400" dirty="0" smtClean="0">
                <a:latin typeface="Times New Roman" pitchFamily="18" charset="0"/>
              </a:rPr>
              <a:t> </a:t>
            </a:r>
            <a:r>
              <a:rPr lang="ru-RU" altLang="ru-RU" sz="1400" dirty="0" smtClean="0">
                <a:latin typeface="Times New Roman" pitchFamily="18" charset="0"/>
              </a:rPr>
              <a:t> </a:t>
            </a:r>
            <a:r>
              <a:rPr lang="ru-RU" altLang="ru-RU" sz="1400" dirty="0">
                <a:latin typeface="Times New Roman" pitchFamily="18" charset="0"/>
              </a:rPr>
              <a:t>перерыв </a:t>
            </a:r>
            <a:r>
              <a:rPr lang="ru-RU" altLang="ru-RU" sz="1400" dirty="0" smtClean="0">
                <a:latin typeface="Times New Roman" pitchFamily="18" charset="0"/>
              </a:rPr>
              <a:t>с </a:t>
            </a:r>
            <a:r>
              <a:rPr lang="ru-RU" altLang="ru-RU" sz="1400" dirty="0">
                <a:latin typeface="Times New Roman" pitchFamily="18" charset="0"/>
              </a:rPr>
              <a:t>12:00 до </a:t>
            </a:r>
            <a:r>
              <a:rPr lang="ru-RU" altLang="ru-RU" sz="1400" dirty="0" smtClean="0">
                <a:latin typeface="Times New Roman" pitchFamily="18" charset="0"/>
              </a:rPr>
              <a:t>13:00</a:t>
            </a:r>
          </a:p>
          <a:p>
            <a:pPr algn="ctr" eaLnBrk="1" hangingPunct="1"/>
            <a:r>
              <a:rPr lang="ru-RU" altLang="ru-RU" sz="1400" dirty="0" smtClean="0">
                <a:latin typeface="Times New Roman" pitchFamily="18" charset="0"/>
              </a:rPr>
              <a:t>Выходной суббота, воскресенье</a:t>
            </a:r>
            <a:endParaRPr lang="ru-RU" altLang="ru-RU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867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32656"/>
            <a:ext cx="8215370" cy="10801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755577" y="2284862"/>
            <a:ext cx="2217612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034" y="3214686"/>
            <a:ext cx="8215370" cy="3429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>
          <a:xfrm>
            <a:off x="6084168" y="3214685"/>
            <a:ext cx="2631236" cy="33826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Основные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направления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бюджетной и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 smtClean="0"/>
              <a:t>налоговой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п</a:t>
            </a:r>
            <a:r>
              <a:rPr lang="ru-RU" sz="1400" b="1" dirty="0" smtClean="0"/>
              <a:t>олитики </a:t>
            </a:r>
            <a:r>
              <a:rPr lang="ru-RU" sz="1400" b="1" dirty="0" smtClean="0"/>
              <a:t>Новоселовского сельского </a:t>
            </a:r>
            <a:r>
              <a:rPr lang="ru-RU" sz="1400" b="1" dirty="0" smtClean="0"/>
              <a:t>поселения</a:t>
            </a:r>
            <a:endParaRPr lang="ru-RU" sz="1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00034" y="404664"/>
            <a:ext cx="8215370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Основа формирования </a:t>
            </a:r>
            <a:r>
              <a:rPr lang="ru-RU" sz="2000" dirty="0" smtClean="0"/>
              <a:t> бюджета муниципального образования </a:t>
            </a:r>
            <a:r>
              <a:rPr lang="ru-RU" sz="2000" dirty="0" smtClean="0"/>
              <a:t>Новоселовское </a:t>
            </a:r>
            <a:r>
              <a:rPr lang="ru-RU" sz="2000" dirty="0" smtClean="0"/>
              <a:t>сельское поселение Симферопольского района Республики Крым:</a:t>
            </a:r>
            <a:endParaRPr lang="ru-RU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3491880" y="2326489"/>
            <a:ext cx="2158909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2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47864" y="3250404"/>
            <a:ext cx="2605587" cy="33469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Прогноз социально-экономического развития </a:t>
            </a:r>
            <a:r>
              <a:rPr lang="ru-RU" sz="1400" b="1" dirty="0" smtClean="0"/>
              <a:t>Новоселовского сельского </a:t>
            </a:r>
            <a:r>
              <a:rPr lang="ru-RU" sz="1400" b="1" dirty="0" smtClean="0"/>
              <a:t>поселения</a:t>
            </a:r>
            <a:endParaRPr lang="ru-RU" sz="14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71472" y="3214686"/>
            <a:ext cx="1928826" cy="26432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Бюджетном послании президента Российской федерации</a:t>
            </a:r>
            <a:endParaRPr lang="ru-RU" sz="14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287576" y="2309616"/>
            <a:ext cx="214428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3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00034" y="3250404"/>
            <a:ext cx="2703814" cy="33469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Муниципальные программы </a:t>
            </a:r>
            <a:r>
              <a:rPr lang="ru-RU" sz="1400" b="1" dirty="0" smtClean="0"/>
              <a:t>Новоселовского</a:t>
            </a:r>
            <a:endParaRPr lang="ru-RU" sz="1400" b="1" dirty="0" smtClean="0"/>
          </a:p>
          <a:p>
            <a:pPr algn="ctr"/>
            <a:r>
              <a:rPr lang="ru-RU" sz="1400" b="1" dirty="0" smtClean="0"/>
              <a:t> сельского поселения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xmlns="" val="306267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81" descr="Крупная сетка"/>
          <p:cNvSpPr>
            <a:spLocks noChangeArrowheads="1"/>
          </p:cNvSpPr>
          <p:nvPr/>
        </p:nvSpPr>
        <p:spPr bwMode="auto">
          <a:xfrm>
            <a:off x="179388" y="3068638"/>
            <a:ext cx="3128962" cy="1655762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/>
          </a:p>
        </p:txBody>
      </p:sp>
      <p:pic>
        <p:nvPicPr>
          <p:cNvPr id="21507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4059" b="17294"/>
          <a:stretch>
            <a:fillRect/>
          </a:stretch>
        </p:blipFill>
        <p:spPr bwMode="auto">
          <a:xfrm>
            <a:off x="1403350" y="908050"/>
            <a:ext cx="1649413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Рисунок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5940" b="17459"/>
          <a:stretch>
            <a:fillRect/>
          </a:stretch>
        </p:blipFill>
        <p:spPr bwMode="auto">
          <a:xfrm>
            <a:off x="5867400" y="981075"/>
            <a:ext cx="1504950" cy="1871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7950" y="260350"/>
            <a:ext cx="8856663" cy="6264275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</a:pPr>
            <a:endParaRPr lang="ru-RU" altLang="ru-RU" sz="1800" dirty="0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1042988" y="1052513"/>
            <a:ext cx="1730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5867400" y="2708275"/>
            <a:ext cx="938213" cy="2841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>
                <a:latin typeface="Times New Roman" pitchFamily="18" charset="0"/>
              </a:rPr>
              <a:t>ДОХОДЫ</a:t>
            </a:r>
          </a:p>
        </p:txBody>
      </p:sp>
      <p:pic>
        <p:nvPicPr>
          <p:cNvPr id="21512" name="Рисунок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4059" b="17294"/>
          <a:stretch>
            <a:fillRect/>
          </a:stretch>
        </p:blipFill>
        <p:spPr bwMode="auto">
          <a:xfrm>
            <a:off x="7380288" y="1773238"/>
            <a:ext cx="9017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3" name="Text Box 52"/>
          <p:cNvSpPr txBox="1">
            <a:spLocks noChangeArrowheads="1"/>
          </p:cNvSpPr>
          <p:nvPr/>
        </p:nvSpPr>
        <p:spPr bwMode="auto">
          <a:xfrm>
            <a:off x="7380288" y="2708275"/>
            <a:ext cx="1009650" cy="2841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>
                <a:latin typeface="Times New Roman" pitchFamily="18" charset="0"/>
              </a:rPr>
              <a:t>РАСХОДЫ</a:t>
            </a:r>
          </a:p>
        </p:txBody>
      </p:sp>
      <p:pic>
        <p:nvPicPr>
          <p:cNvPr id="21514" name="Рисунок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5940" b="17459"/>
          <a:stretch>
            <a:fillRect/>
          </a:stretch>
        </p:blipFill>
        <p:spPr bwMode="auto">
          <a:xfrm>
            <a:off x="468313" y="1700213"/>
            <a:ext cx="965200" cy="1008062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Text Box 60"/>
          <p:cNvSpPr txBox="1">
            <a:spLocks noChangeArrowheads="1"/>
          </p:cNvSpPr>
          <p:nvPr/>
        </p:nvSpPr>
        <p:spPr bwMode="auto">
          <a:xfrm>
            <a:off x="395288" y="2565400"/>
            <a:ext cx="936625" cy="2841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>
                <a:latin typeface="Times New Roman" pitchFamily="18" charset="0"/>
              </a:rPr>
              <a:t>ДОХОДЫ</a:t>
            </a:r>
          </a:p>
        </p:txBody>
      </p:sp>
      <p:sp>
        <p:nvSpPr>
          <p:cNvPr id="21516" name="Text Box 62"/>
          <p:cNvSpPr txBox="1">
            <a:spLocks noChangeArrowheads="1"/>
          </p:cNvSpPr>
          <p:nvPr/>
        </p:nvSpPr>
        <p:spPr bwMode="auto">
          <a:xfrm>
            <a:off x="1763713" y="2565400"/>
            <a:ext cx="1009650" cy="2841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>
                <a:latin typeface="Times New Roman" pitchFamily="18" charset="0"/>
              </a:rPr>
              <a:t>РАСХОДЫ</a:t>
            </a:r>
          </a:p>
        </p:txBody>
      </p:sp>
      <p:sp>
        <p:nvSpPr>
          <p:cNvPr id="21517" name="AutoShape 77" descr="Крупная сетка"/>
          <p:cNvSpPr>
            <a:spLocks noChangeArrowheads="1"/>
          </p:cNvSpPr>
          <p:nvPr/>
        </p:nvSpPr>
        <p:spPr bwMode="auto">
          <a:xfrm>
            <a:off x="971550" y="115888"/>
            <a:ext cx="6985000" cy="576262"/>
          </a:xfrm>
          <a:prstGeom prst="bevel">
            <a:avLst>
              <a:gd name="adj" fmla="val 12500"/>
            </a:avLst>
          </a:prstGeom>
          <a:blipFill>
            <a:blip r:embed="rId2" cstate="print"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/>
          </a:p>
        </p:txBody>
      </p:sp>
      <p:sp>
        <p:nvSpPr>
          <p:cNvPr id="21518" name="Text Box 78"/>
          <p:cNvSpPr txBox="1">
            <a:spLocks noChangeArrowheads="1"/>
          </p:cNvSpPr>
          <p:nvPr/>
        </p:nvSpPr>
        <p:spPr bwMode="auto">
          <a:xfrm>
            <a:off x="1187450" y="188913"/>
            <a:ext cx="66246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000" b="1" dirty="0">
                <a:latin typeface="Times New Roman" pitchFamily="18" charset="0"/>
              </a:rPr>
              <a:t>ДОХОДЫ – РАСХОДЫ = ДЕФИЦИТ (ПРОФИЦИТ)</a:t>
            </a:r>
          </a:p>
        </p:txBody>
      </p:sp>
      <p:sp>
        <p:nvSpPr>
          <p:cNvPr id="21519" name="Text Box 80"/>
          <p:cNvSpPr txBox="1">
            <a:spLocks noChangeArrowheads="1"/>
          </p:cNvSpPr>
          <p:nvPr/>
        </p:nvSpPr>
        <p:spPr bwMode="auto">
          <a:xfrm>
            <a:off x="323850" y="3068638"/>
            <a:ext cx="2879725" cy="190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 dirty="0">
                <a:latin typeface="Times New Roman" pitchFamily="18" charset="0"/>
              </a:rPr>
              <a:t>ДЕФИЦИТ </a:t>
            </a:r>
          </a:p>
          <a:p>
            <a:pPr algn="ctr" eaLnBrk="1" hangingPunct="1"/>
            <a:r>
              <a:rPr lang="ru-RU" altLang="ru-RU" sz="1400" b="1" dirty="0">
                <a:latin typeface="Times New Roman" pitchFamily="18" charset="0"/>
              </a:rPr>
              <a:t>(расходы больше доходов)</a:t>
            </a:r>
          </a:p>
          <a:p>
            <a:pPr algn="just" eaLnBrk="1" hangingPunct="1">
              <a:spcBef>
                <a:spcPct val="50000"/>
              </a:spcBef>
            </a:pPr>
            <a:r>
              <a:rPr lang="ru-RU" altLang="ru-RU" sz="1300" dirty="0">
                <a:latin typeface="Times New Roman" pitchFamily="18" charset="0"/>
              </a:rPr>
              <a:t>При превышении расходов над доходами  принимается решение об источниках покрытия дефицита (например, использовать имеющиеся накопления, остатки, взять в долг).</a:t>
            </a:r>
          </a:p>
          <a:p>
            <a:pPr algn="ctr" eaLnBrk="1" hangingPunct="1">
              <a:spcBef>
                <a:spcPct val="50000"/>
              </a:spcBef>
            </a:pPr>
            <a:endParaRPr lang="ru-RU" altLang="ru-RU" sz="1300" dirty="0">
              <a:latin typeface="Times New Roman" pitchFamily="18" charset="0"/>
            </a:endParaRPr>
          </a:p>
        </p:txBody>
      </p:sp>
      <p:sp>
        <p:nvSpPr>
          <p:cNvPr id="21520" name="AutoShape 82" descr="Крупная сетка"/>
          <p:cNvSpPr>
            <a:spLocks noChangeArrowheads="1"/>
          </p:cNvSpPr>
          <p:nvPr/>
        </p:nvSpPr>
        <p:spPr bwMode="auto">
          <a:xfrm>
            <a:off x="5724525" y="3141663"/>
            <a:ext cx="3095625" cy="1655762"/>
          </a:xfrm>
          <a:prstGeom prst="roundRect">
            <a:avLst>
              <a:gd name="adj" fmla="val 16667"/>
            </a:avLst>
          </a:prstGeom>
          <a:blipFill>
            <a:blip r:embed="rId2" cstate="print"/>
            <a:tile tx="0" ty="0" sx="100000" sy="100000" flip="none" algn="tl"/>
          </a:blip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 sz="900"/>
          </a:p>
        </p:txBody>
      </p:sp>
      <p:sp>
        <p:nvSpPr>
          <p:cNvPr id="21521" name="Text Box 83"/>
          <p:cNvSpPr txBox="1">
            <a:spLocks noChangeArrowheads="1"/>
          </p:cNvSpPr>
          <p:nvPr/>
        </p:nvSpPr>
        <p:spPr bwMode="auto">
          <a:xfrm>
            <a:off x="5795963" y="3141663"/>
            <a:ext cx="29527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1400" b="1" dirty="0">
                <a:latin typeface="Times New Roman" pitchFamily="18" charset="0"/>
              </a:rPr>
              <a:t>ПРОФИЦИТ</a:t>
            </a:r>
          </a:p>
          <a:p>
            <a:pPr algn="ctr" eaLnBrk="1" hangingPunct="1"/>
            <a:r>
              <a:rPr lang="ru-RU" altLang="ru-RU" sz="1400" b="1" dirty="0">
                <a:latin typeface="Times New Roman" pitchFamily="18" charset="0"/>
              </a:rPr>
              <a:t>(доходы больше расходов)</a:t>
            </a:r>
          </a:p>
          <a:p>
            <a:pPr algn="just" eaLnBrk="1" hangingPunct="1">
              <a:spcBef>
                <a:spcPct val="50000"/>
              </a:spcBef>
            </a:pPr>
            <a:r>
              <a:rPr lang="ru-RU" altLang="ru-RU" sz="1300" dirty="0">
                <a:latin typeface="Times New Roman" pitchFamily="18" charset="0"/>
              </a:rPr>
              <a:t>При превышении доходов над расходами принимается решение, как их использовать (например, накапливать резервы, остатки, погашать долг).</a:t>
            </a:r>
          </a:p>
        </p:txBody>
      </p:sp>
    </p:spTree>
    <p:extLst>
      <p:ext uri="{BB962C8B-B14F-4D97-AF65-F5344CB8AC3E}">
        <p14:creationId xmlns:p14="http://schemas.microsoft.com/office/powerpoint/2010/main" xmlns="" val="183915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7950" y="188913"/>
            <a:ext cx="8786813" cy="6480175"/>
          </a:xfrm>
        </p:spPr>
        <p:txBody>
          <a:bodyPr/>
          <a:lstStyle/>
          <a:p>
            <a:pPr marL="0" indent="542925" algn="just" eaLnBrk="1" hangingPunct="1">
              <a:buFontTx/>
              <a:buNone/>
            </a:pPr>
            <a:endParaRPr lang="ru-RU" altLang="ru-RU" sz="1800" b="1" dirty="0" smtClean="0">
              <a:solidFill>
                <a:srgbClr val="0033CC"/>
              </a:solidFill>
              <a:latin typeface="Times New Roman" pitchFamily="18" charset="0"/>
            </a:endParaRPr>
          </a:p>
          <a:p>
            <a:pPr marL="0" indent="542925" algn="just" eaLnBrk="1" hangingPunct="1">
              <a:buFontTx/>
              <a:buNone/>
            </a:pPr>
            <a:endParaRPr lang="ru-RU" altLang="ru-RU" sz="1800" b="1" dirty="0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grpSp>
        <p:nvGrpSpPr>
          <p:cNvPr id="22531" name="AutoShape 6"/>
          <p:cNvGrpSpPr>
            <a:grpSpLocks/>
          </p:cNvGrpSpPr>
          <p:nvPr/>
        </p:nvGrpSpPr>
        <p:grpSpPr bwMode="auto">
          <a:xfrm>
            <a:off x="2339975" y="319088"/>
            <a:ext cx="4681538" cy="388937"/>
            <a:chOff x="1233" y="-197"/>
            <a:chExt cx="3291" cy="1324"/>
          </a:xfrm>
        </p:grpSpPr>
        <p:pic>
          <p:nvPicPr>
            <p:cNvPr id="22560" name="AutoShape 6"/>
            <p:cNvPicPr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3" y="-197"/>
              <a:ext cx="3291" cy="1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61" name="Text Box 23"/>
            <p:cNvSpPr txBox="1">
              <a:spLocks noChangeArrowheads="1"/>
            </p:cNvSpPr>
            <p:nvPr/>
          </p:nvSpPr>
          <p:spPr bwMode="auto">
            <a:xfrm>
              <a:off x="1311" y="85"/>
              <a:ext cx="3138" cy="759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ru-RU" altLang="ru-RU" sz="2000" b="1" i="1">
                  <a:latin typeface="Times New Roman" pitchFamily="18" charset="0"/>
                </a:rPr>
                <a:t>Межбюджетные трансферты</a:t>
              </a:r>
            </a:p>
          </p:txBody>
        </p:sp>
      </p:grpSp>
      <p:sp>
        <p:nvSpPr>
          <p:cNvPr id="7171" name="AutoShape 7"/>
          <p:cNvSpPr>
            <a:spLocks noChangeArrowheads="1"/>
          </p:cNvSpPr>
          <p:nvPr/>
        </p:nvSpPr>
        <p:spPr bwMode="auto">
          <a:xfrm>
            <a:off x="699127" y="885240"/>
            <a:ext cx="1838801" cy="4776007"/>
          </a:xfrm>
          <a:prstGeom prst="flowChartAlternateProcess">
            <a:avLst/>
          </a:prstGeom>
          <a:solidFill>
            <a:srgbClr val="CCFFCC">
              <a:alpha val="7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smtClean="0">
              <a:latin typeface="Times New Roman" pitchFamily="18" charset="0"/>
            </a:endParaRPr>
          </a:p>
        </p:txBody>
      </p:sp>
      <p:sp>
        <p:nvSpPr>
          <p:cNvPr id="7172" name="AutoShape 8"/>
          <p:cNvSpPr>
            <a:spLocks noChangeArrowheads="1"/>
          </p:cNvSpPr>
          <p:nvPr/>
        </p:nvSpPr>
        <p:spPr bwMode="auto">
          <a:xfrm>
            <a:off x="2693211" y="865071"/>
            <a:ext cx="1843212" cy="4796175"/>
          </a:xfrm>
          <a:prstGeom prst="flowChartAlternateProcess">
            <a:avLst/>
          </a:prstGeom>
          <a:solidFill>
            <a:srgbClr val="CCFFCC">
              <a:alpha val="7215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smtClean="0">
              <a:latin typeface="Times New Roman" pitchFamily="18" charset="0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729506" y="885239"/>
            <a:ext cx="1910302" cy="4776007"/>
          </a:xfrm>
          <a:prstGeom prst="flowChartAlternateProcess">
            <a:avLst/>
          </a:prstGeom>
          <a:solidFill>
            <a:srgbClr val="CCFFCC">
              <a:alpha val="74117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smtClean="0">
              <a:latin typeface="Times New Roman" pitchFamily="18" charset="0"/>
            </a:endParaRPr>
          </a:p>
        </p:txBody>
      </p:sp>
      <p:sp>
        <p:nvSpPr>
          <p:cNvPr id="22541" name="Text Box 36"/>
          <p:cNvSpPr txBox="1">
            <a:spLocks noChangeArrowheads="1"/>
          </p:cNvSpPr>
          <p:nvPr/>
        </p:nvSpPr>
        <p:spPr bwMode="auto">
          <a:xfrm>
            <a:off x="684213" y="1412875"/>
            <a:ext cx="19431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altLang="ru-RU" sz="900"/>
          </a:p>
        </p:txBody>
      </p:sp>
      <p:sp>
        <p:nvSpPr>
          <p:cNvPr id="22542" name="Text Box 40"/>
          <p:cNvSpPr txBox="1">
            <a:spLocks noChangeArrowheads="1"/>
          </p:cNvSpPr>
          <p:nvPr/>
        </p:nvSpPr>
        <p:spPr bwMode="auto">
          <a:xfrm>
            <a:off x="823913" y="989013"/>
            <a:ext cx="15843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 dirty="0" smtClean="0">
                <a:latin typeface="Times New Roman" pitchFamily="18" charset="0"/>
              </a:rPr>
              <a:t>Дотации </a:t>
            </a:r>
            <a:endParaRPr lang="ru-RU" altLang="ru-RU" b="1" dirty="0">
              <a:latin typeface="Times New Roman" pitchFamily="18" charset="0"/>
            </a:endParaRPr>
          </a:p>
          <a:p>
            <a:pPr eaLnBrk="1" hangingPunct="1"/>
            <a:r>
              <a:rPr lang="ru-RU" altLang="ru-RU" sz="1400" b="1" dirty="0">
                <a:latin typeface="Times New Roman" pitchFamily="18" charset="0"/>
              </a:rPr>
              <a:t>(</a:t>
            </a:r>
            <a:r>
              <a:rPr lang="ru-RU" altLang="ru-RU" sz="1400" b="1" i="1" dirty="0">
                <a:latin typeface="Times New Roman" pitchFamily="18" charset="0"/>
              </a:rPr>
              <a:t>от лат. «</a:t>
            </a:r>
            <a:r>
              <a:rPr lang="en-US" altLang="ru-RU" sz="1400" b="1" i="1" dirty="0" err="1">
                <a:latin typeface="Times New Roman" pitchFamily="18" charset="0"/>
              </a:rPr>
              <a:t>Dotatio</a:t>
            </a:r>
            <a:r>
              <a:rPr lang="ru-RU" altLang="ru-RU" sz="1400" b="1" i="1" dirty="0">
                <a:latin typeface="Times New Roman" pitchFamily="18" charset="0"/>
              </a:rPr>
              <a:t>» -дар, пожертвование</a:t>
            </a:r>
            <a:r>
              <a:rPr lang="ru-RU" altLang="ru-RU" sz="1400" b="1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ru-RU" altLang="ru-RU" sz="1400" dirty="0">
                <a:latin typeface="Times New Roman" pitchFamily="18" charset="0"/>
              </a:rPr>
              <a:t>Предоставляется без определения конкретной цели их использования</a:t>
            </a:r>
          </a:p>
        </p:txBody>
      </p:sp>
      <p:sp>
        <p:nvSpPr>
          <p:cNvPr id="22543" name="Text Box 41"/>
          <p:cNvSpPr txBox="1">
            <a:spLocks noChangeArrowheads="1"/>
          </p:cNvSpPr>
          <p:nvPr/>
        </p:nvSpPr>
        <p:spPr bwMode="auto">
          <a:xfrm>
            <a:off x="2786063" y="887413"/>
            <a:ext cx="1657350" cy="295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 dirty="0">
                <a:latin typeface="Times New Roman" pitchFamily="18" charset="0"/>
              </a:rPr>
              <a:t>Субвенции </a:t>
            </a:r>
          </a:p>
          <a:p>
            <a:pPr eaLnBrk="1" hangingPunct="1"/>
            <a:r>
              <a:rPr lang="ru-RU" altLang="ru-RU" sz="1400" b="1" dirty="0">
                <a:latin typeface="Times New Roman" pitchFamily="18" charset="0"/>
              </a:rPr>
              <a:t>(</a:t>
            </a:r>
            <a:r>
              <a:rPr lang="ru-RU" altLang="ru-RU" sz="1400" b="1" i="1" dirty="0">
                <a:latin typeface="Times New Roman" pitchFamily="18" charset="0"/>
              </a:rPr>
              <a:t>от лат.</a:t>
            </a:r>
            <a:r>
              <a:rPr lang="en-US" altLang="ru-RU" sz="1400" b="1" i="1" dirty="0">
                <a:latin typeface="Times New Roman" pitchFamily="18" charset="0"/>
              </a:rPr>
              <a:t> </a:t>
            </a:r>
            <a:r>
              <a:rPr lang="ru-RU" altLang="ru-RU" sz="1400" b="1" i="1" dirty="0">
                <a:latin typeface="Times New Roman" pitchFamily="18" charset="0"/>
              </a:rPr>
              <a:t>«</a:t>
            </a:r>
            <a:r>
              <a:rPr lang="en-US" altLang="ru-RU" sz="1400" b="1" i="1" dirty="0" err="1">
                <a:latin typeface="Times New Roman" pitchFamily="18" charset="0"/>
              </a:rPr>
              <a:t>Subvenire</a:t>
            </a:r>
            <a:r>
              <a:rPr lang="ru-RU" altLang="ru-RU" sz="1400" b="1" i="1" dirty="0">
                <a:latin typeface="Times New Roman" pitchFamily="18" charset="0"/>
              </a:rPr>
              <a:t>»</a:t>
            </a:r>
            <a:r>
              <a:rPr lang="en-US" altLang="ru-RU" sz="1400" b="1" i="1" dirty="0">
                <a:latin typeface="Times New Roman" pitchFamily="18" charset="0"/>
              </a:rPr>
              <a:t> - </a:t>
            </a:r>
            <a:r>
              <a:rPr lang="ru-RU" altLang="ru-RU" sz="1400" b="1" i="1" dirty="0">
                <a:latin typeface="Times New Roman" pitchFamily="18" charset="0"/>
              </a:rPr>
              <a:t>приходить на помощь</a:t>
            </a:r>
            <a:r>
              <a:rPr lang="ru-RU" altLang="ru-RU" sz="1400" b="1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ru-RU" altLang="ru-RU" sz="1400" dirty="0">
                <a:latin typeface="Times New Roman" pitchFamily="18" charset="0"/>
              </a:rPr>
              <a:t>Предоставляются на финансирование «переданных» другим публично-правовым образованиям полномочий</a:t>
            </a:r>
          </a:p>
        </p:txBody>
      </p:sp>
      <p:sp>
        <p:nvSpPr>
          <p:cNvPr id="22544" name="Text Box 42"/>
          <p:cNvSpPr txBox="1">
            <a:spLocks noChangeArrowheads="1"/>
          </p:cNvSpPr>
          <p:nvPr/>
        </p:nvSpPr>
        <p:spPr bwMode="auto">
          <a:xfrm>
            <a:off x="4814888" y="887413"/>
            <a:ext cx="1727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itchFamily="18" charset="0"/>
              </a:rPr>
              <a:t>Субсидии </a:t>
            </a:r>
          </a:p>
          <a:p>
            <a:pPr eaLnBrk="1" hangingPunct="1"/>
            <a:r>
              <a:rPr lang="ru-RU" altLang="ru-RU" sz="1400" b="1" i="1">
                <a:latin typeface="Times New Roman" pitchFamily="18" charset="0"/>
              </a:rPr>
              <a:t>(от лат. «</a:t>
            </a:r>
            <a:r>
              <a:rPr lang="en-US" altLang="ru-RU" sz="1400" b="1" i="1">
                <a:latin typeface="Times New Roman" pitchFamily="18" charset="0"/>
              </a:rPr>
              <a:t>Subsiduim</a:t>
            </a:r>
            <a:r>
              <a:rPr lang="ru-RU" altLang="ru-RU" sz="1400" b="1" i="1">
                <a:latin typeface="Times New Roman" pitchFamily="18" charset="0"/>
              </a:rPr>
              <a:t>» - поддержка)</a:t>
            </a:r>
          </a:p>
          <a:p>
            <a:pPr eaLnBrk="1" hangingPunct="1"/>
            <a:r>
              <a:rPr lang="ru-RU" altLang="ru-RU" sz="1400">
                <a:latin typeface="Times New Roman" pitchFamily="18" charset="0"/>
              </a:rPr>
              <a:t>Предоставляются на условиях долевого софинансирования расходов других бюджетов</a:t>
            </a:r>
          </a:p>
        </p:txBody>
      </p:sp>
      <p:sp>
        <p:nvSpPr>
          <p:cNvPr id="22545" name="Line 43"/>
          <p:cNvSpPr>
            <a:spLocks noChangeShapeType="1"/>
          </p:cNvSpPr>
          <p:nvPr/>
        </p:nvSpPr>
        <p:spPr bwMode="auto">
          <a:xfrm flipH="1">
            <a:off x="2051050" y="685800"/>
            <a:ext cx="496888" cy="180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6" name="Line 44"/>
          <p:cNvSpPr>
            <a:spLocks noChangeShapeType="1"/>
          </p:cNvSpPr>
          <p:nvPr/>
        </p:nvSpPr>
        <p:spPr bwMode="auto">
          <a:xfrm flipH="1">
            <a:off x="3614738" y="700088"/>
            <a:ext cx="327025" cy="187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47" name="Line 45"/>
          <p:cNvSpPr>
            <a:spLocks noChangeShapeType="1"/>
          </p:cNvSpPr>
          <p:nvPr/>
        </p:nvSpPr>
        <p:spPr bwMode="auto">
          <a:xfrm>
            <a:off x="6659563" y="692150"/>
            <a:ext cx="576262" cy="144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AutoShape 8"/>
          <p:cNvSpPr>
            <a:spLocks noChangeArrowheads="1"/>
          </p:cNvSpPr>
          <p:nvPr/>
        </p:nvSpPr>
        <p:spPr bwMode="auto">
          <a:xfrm>
            <a:off x="6830516" y="856414"/>
            <a:ext cx="2112489" cy="4804831"/>
          </a:xfrm>
          <a:prstGeom prst="flowChartAlternateProcess">
            <a:avLst/>
          </a:prstGeom>
          <a:solidFill>
            <a:srgbClr val="CCFFCC">
              <a:alpha val="72156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ru-RU" altLang="ru-RU" sz="1300" smtClean="0">
              <a:latin typeface="Times New Roman" pitchFamily="18" charset="0"/>
            </a:endParaRPr>
          </a:p>
        </p:txBody>
      </p:sp>
      <p:sp>
        <p:nvSpPr>
          <p:cNvPr id="22552" name="Line 50"/>
          <p:cNvSpPr>
            <a:spLocks noChangeShapeType="1"/>
          </p:cNvSpPr>
          <p:nvPr/>
        </p:nvSpPr>
        <p:spPr bwMode="auto">
          <a:xfrm>
            <a:off x="5430838" y="685800"/>
            <a:ext cx="260350" cy="201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53" name="Text Box 51"/>
          <p:cNvSpPr txBox="1">
            <a:spLocks noChangeArrowheads="1"/>
          </p:cNvSpPr>
          <p:nvPr/>
        </p:nvSpPr>
        <p:spPr bwMode="auto">
          <a:xfrm>
            <a:off x="6914823" y="885239"/>
            <a:ext cx="1977657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b="1" dirty="0">
                <a:latin typeface="Times New Roman" pitchFamily="18" charset="0"/>
              </a:rPr>
              <a:t>Иные межбюджетные трансферты</a:t>
            </a:r>
            <a:r>
              <a:rPr lang="ru-RU" altLang="ru-RU" sz="900" dirty="0"/>
              <a:t> </a:t>
            </a:r>
            <a:r>
              <a:rPr lang="ru-RU" altLang="ru-RU" sz="1400" b="1" i="1" dirty="0">
                <a:latin typeface="Times New Roman" pitchFamily="18" charset="0"/>
              </a:rPr>
              <a:t>(</a:t>
            </a:r>
            <a:r>
              <a:rPr lang="ru-RU" altLang="ru-RU" sz="1400" b="1" i="1" dirty="0" err="1">
                <a:latin typeface="Times New Roman" pitchFamily="18" charset="0"/>
              </a:rPr>
              <a:t>Трансфе́рт</a:t>
            </a:r>
            <a:r>
              <a:rPr lang="ru-RU" altLang="ru-RU" sz="1400" b="1" i="1" dirty="0">
                <a:latin typeface="Times New Roman" pitchFamily="18" charset="0"/>
              </a:rPr>
              <a:t> от лат. «</a:t>
            </a:r>
            <a:r>
              <a:rPr lang="ru-RU" altLang="ru-RU" sz="1400" b="1" i="1" dirty="0" err="1">
                <a:latin typeface="Times New Roman" pitchFamily="18" charset="0"/>
              </a:rPr>
              <a:t>Transfero</a:t>
            </a:r>
            <a:r>
              <a:rPr lang="ru-RU" altLang="ru-RU" sz="1400" b="1" i="1" dirty="0">
                <a:latin typeface="Times New Roman" pitchFamily="18" charset="0"/>
              </a:rPr>
              <a:t>»-</a:t>
            </a:r>
            <a:r>
              <a:rPr lang="ru-RU" altLang="ru-RU" sz="1400" b="1" i="1" dirty="0" err="1" smtClean="0">
                <a:latin typeface="Times New Roman" pitchFamily="18" charset="0"/>
              </a:rPr>
              <a:t>переношу,перемещаю</a:t>
            </a:r>
            <a:r>
              <a:rPr lang="ru-RU" altLang="ru-RU" sz="1400" b="1" i="1" dirty="0">
                <a:latin typeface="Times New Roman" pitchFamily="18" charset="0"/>
              </a:rPr>
              <a:t>)</a:t>
            </a:r>
            <a:r>
              <a:rPr lang="ru-RU" altLang="ru-RU" sz="1400" b="1" dirty="0"/>
              <a:t> </a:t>
            </a:r>
            <a:r>
              <a:rPr lang="ru-RU" altLang="ru-RU" sz="1400" dirty="0">
                <a:latin typeface="Times New Roman" pitchFamily="18" charset="0"/>
              </a:rPr>
              <a:t>Предоставляются на осуществление части полномочий по решению вопросов местного значения в соответствии с заключенными соглашениями</a:t>
            </a:r>
            <a:endParaRPr lang="ru-RU" altLang="ru-RU" sz="900" b="1" dirty="0"/>
          </a:p>
        </p:txBody>
      </p:sp>
    </p:spTree>
    <p:extLst>
      <p:ext uri="{BB962C8B-B14F-4D97-AF65-F5344CB8AC3E}">
        <p14:creationId xmlns:p14="http://schemas.microsoft.com/office/powerpoint/2010/main" xmlns="" val="409351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4796" y="81839"/>
            <a:ext cx="711968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бюджета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муниципального образования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Новоселовское 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сельское поселение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Симферопольского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района Республики Крым на 2017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</a:t>
            </a:r>
            <a:r>
              <a:rPr lang="en-US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000" b="1" dirty="0">
              <a:ln w="10541" cmpd="sng">
                <a:solidFill>
                  <a:schemeClr val="accent2">
                    <a:lumMod val="75000"/>
                  </a:schemeClr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670" y="1337915"/>
            <a:ext cx="7807024" cy="4571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ln cmpd="thickThin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innerShdw blurRad="63500" dist="50800" dir="2700000">
              <a:schemeClr val="accent4">
                <a:lumMod val="20000"/>
                <a:lumOff val="8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8670" y="1556792"/>
            <a:ext cx="3474888" cy="87395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94134" y="1556791"/>
            <a:ext cx="2702202" cy="873951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8100000" scaled="1"/>
            <a:tileRect/>
          </a:gradFill>
          <a:ln>
            <a:solidFill>
              <a:schemeClr val="accent1">
                <a:shade val="50000"/>
                <a:shade val="75000"/>
                <a:satMod val="125000"/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004048" y="4986574"/>
            <a:ext cx="2592288" cy="746682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0,00</a:t>
            </a: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8670" y="2759715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Доходы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8670" y="3717032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Расходы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670" y="4986573"/>
            <a:ext cx="347488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Дефицит(-), Профицит</a:t>
            </a: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(+),                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5" name="TextBox 14"/>
          <p:cNvSpPr txBox="1"/>
          <p:nvPr/>
        </p:nvSpPr>
        <p:spPr>
          <a:xfrm flipH="1">
            <a:off x="5004048" y="2759715"/>
            <a:ext cx="25922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4311</a:t>
            </a:r>
            <a:r>
              <a:rPr lang="en-US" dirty="0" smtClean="0"/>
              <a:t>,</a:t>
            </a:r>
            <a:r>
              <a:rPr lang="ru-RU" dirty="0" smtClean="0"/>
              <a:t>1 </a:t>
            </a:r>
          </a:p>
          <a:p>
            <a:pPr algn="ctr"/>
            <a:r>
              <a:rPr lang="ru-RU" dirty="0" smtClean="0"/>
              <a:t>т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ыс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</a:p>
        </p:txBody>
      </p:sp>
      <p:sp>
        <p:nvSpPr>
          <p:cNvPr id="22" name="TextBox 21"/>
          <p:cNvSpPr txBox="1"/>
          <p:nvPr/>
        </p:nvSpPr>
        <p:spPr>
          <a:xfrm flipH="1">
            <a:off x="5004048" y="3717032"/>
            <a:ext cx="25922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4311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,1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</a:p>
        </p:txBody>
      </p:sp>
    </p:spTree>
    <p:extLst>
      <p:ext uri="{BB962C8B-B14F-4D97-AF65-F5344CB8AC3E}">
        <p14:creationId xmlns:p14="http://schemas.microsoft.com/office/powerpoint/2010/main" xmlns="" val="1000303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640064" y="3553734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185848" y="200888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13276" y="2193370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739436" y="1412776"/>
            <a:ext cx="3399784" cy="124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4311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,1</a:t>
            </a:r>
            <a:endParaRPr lang="ru-RU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6511" y="224734"/>
            <a:ext cx="73994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 муниципального образования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Новоселовское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поселение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Симферопольского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Республики Крым </a:t>
            </a:r>
            <a:r>
              <a:rPr lang="ru-RU" sz="2000" b="1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2017 год</a:t>
            </a:r>
            <a:r>
              <a:rPr lang="ru-RU" sz="2000" b="1" cap="none" spc="0" dirty="0" smtClean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6282511" y="2802447"/>
            <a:ext cx="224992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  <a:endParaRPr lang="ru-RU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178,0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  <a:endParaRPr lang="ru-RU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 flipH="1">
            <a:off x="3226469" y="4568811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  <a:endParaRPr lang="ru-RU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3161,5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  <a:endParaRPr lang="ru-RU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flipH="1">
            <a:off x="323528" y="2891281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</a:t>
            </a:r>
            <a:r>
              <a:rPr lang="en-US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971</a:t>
            </a:r>
            <a:r>
              <a:rPr lang="en-US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,6 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руб.</a:t>
            </a:r>
            <a:endParaRPr lang="ru-RU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3294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16633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20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</a:t>
            </a:r>
            <a:endParaRPr lang="ru-RU" sz="2000" dirty="0">
              <a:ln>
                <a:solidFill>
                  <a:srgbClr val="00B0F0">
                    <a:alpha val="98000"/>
                  </a:srgbClr>
                </a:solidFill>
              </a:ln>
              <a:solidFill>
                <a:schemeClr val="tx1"/>
              </a:solidFill>
              <a:effectLst>
                <a:glow>
                  <a:schemeClr val="accent1"/>
                </a:glow>
                <a:innerShdw blurRad="63500" dist="50800">
                  <a:prstClr val="black"/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Блок-схема: объединение 14"/>
          <p:cNvSpPr/>
          <p:nvPr/>
        </p:nvSpPr>
        <p:spPr>
          <a:xfrm rot="16200000">
            <a:off x="682608" y="3310388"/>
            <a:ext cx="3220968" cy="2778316"/>
          </a:xfrm>
          <a:prstGeom prst="flowChartMerge">
            <a:avLst/>
          </a:prstGeom>
          <a:solidFill>
            <a:srgbClr val="FF66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252000" tIns="612000" rIns="0" bIns="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Земельный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,0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047568" y="4023031"/>
            <a:ext cx="1388528" cy="1134161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971,6</a:t>
            </a:r>
            <a:endParaRPr lang="ru-RU" sz="17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объединение 11"/>
          <p:cNvSpPr/>
          <p:nvPr/>
        </p:nvSpPr>
        <p:spPr>
          <a:xfrm rot="5400000">
            <a:off x="5387221" y="3138590"/>
            <a:ext cx="3369798" cy="2919184"/>
          </a:xfrm>
          <a:prstGeom prst="flowChartMerg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lIns="396000" tIns="252000" rIns="288000" bIns="3600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</a:rPr>
              <a:t>Акцизы по </a:t>
            </a:r>
            <a:r>
              <a:rPr lang="ru-RU" sz="1200" dirty="0" smtClean="0">
                <a:solidFill>
                  <a:schemeClr val="tx1"/>
                </a:solidFill>
              </a:rPr>
              <a:t>подакцизным товарам </a:t>
            </a:r>
            <a:r>
              <a:rPr lang="ru-RU" sz="1200" dirty="0">
                <a:solidFill>
                  <a:schemeClr val="tx1"/>
                </a:solidFill>
              </a:rPr>
              <a:t>(продукции</a:t>
            </a:r>
            <a:r>
              <a:rPr lang="ru-RU" sz="1200" dirty="0" smtClean="0">
                <a:solidFill>
                  <a:schemeClr val="tx1"/>
                </a:solidFill>
              </a:rPr>
              <a:t>),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производимым </a:t>
            </a:r>
            <a:r>
              <a:rPr lang="ru-RU" sz="1200" dirty="0">
                <a:solidFill>
                  <a:schemeClr val="tx1"/>
                </a:solidFill>
              </a:rPr>
              <a:t>на территории Российской Федерации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326,9</a:t>
            </a:r>
            <a:r>
              <a:rPr lang="ru-RU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тыс. рублей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Блок-схема: объединение 12"/>
          <p:cNvSpPr/>
          <p:nvPr/>
        </p:nvSpPr>
        <p:spPr>
          <a:xfrm>
            <a:off x="2471020" y="555679"/>
            <a:ext cx="4477244" cy="3399317"/>
          </a:xfrm>
          <a:prstGeom prst="flowChartMerge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на доходы физических лиц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576,7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2843808" y="5157192"/>
            <a:ext cx="4608512" cy="1562472"/>
          </a:xfrm>
          <a:prstGeom prst="triangle">
            <a:avLst>
              <a:gd name="adj" fmla="val 436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Единый сельскохозяйственный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  59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,0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тыс.рублей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6490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226549" y="2158683"/>
            <a:ext cx="2569587" cy="1846381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178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,0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84944" y="2373676"/>
            <a:ext cx="2974888" cy="2279460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178,0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</a:p>
        </p:txBody>
      </p:sp>
    </p:spTree>
    <p:extLst>
      <p:ext uri="{BB962C8B-B14F-4D97-AF65-F5344CB8AC3E}">
        <p14:creationId xmlns:p14="http://schemas.microsoft.com/office/powerpoint/2010/main" xmlns="" val="4120791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 smtClean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Блок-схема: извлечение 1"/>
          <p:cNvSpPr/>
          <p:nvPr/>
        </p:nvSpPr>
        <p:spPr>
          <a:xfrm>
            <a:off x="2555776" y="4229074"/>
            <a:ext cx="3467939" cy="2519407"/>
          </a:xfrm>
          <a:prstGeom prst="flowChartExtra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bIns="684000"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из бюджета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образования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Симферопольского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 1957</a:t>
            </a:r>
            <a:r>
              <a:rPr lang="en-US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,8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</a:p>
        </p:txBody>
      </p:sp>
      <p:sp>
        <p:nvSpPr>
          <p:cNvPr id="3" name="Блок-схема: объединение 2"/>
          <p:cNvSpPr/>
          <p:nvPr/>
        </p:nvSpPr>
        <p:spPr>
          <a:xfrm rot="16200000">
            <a:off x="297455" y="2046841"/>
            <a:ext cx="3557689" cy="3361526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бюджетам поселений  на осуществление первичного воинского учета на территориях, где отсутствуют военные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комиссариаты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,4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объединение 5"/>
          <p:cNvSpPr/>
          <p:nvPr/>
        </p:nvSpPr>
        <p:spPr>
          <a:xfrm rot="5400000">
            <a:off x="5168682" y="2094221"/>
            <a:ext cx="3545141" cy="3427914"/>
          </a:xfrm>
          <a:prstGeom prst="flowChartMerg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76000" tIns="0" rIns="648000" bIns="468000" rtlCol="0" anchor="ctr"/>
          <a:lstStyle/>
          <a:p>
            <a:pPr algn="ctr"/>
            <a:endParaRPr lang="ru-RU" sz="1600" dirty="0" smtClean="0"/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бюджетам сельских поселений на выполнение передаваемых  полномочий субъектов Российской Федерации         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904970" y="3277513"/>
            <a:ext cx="1164401" cy="92336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3161,5</a:t>
            </a:r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объединение 8"/>
          <p:cNvSpPr/>
          <p:nvPr/>
        </p:nvSpPr>
        <p:spPr>
          <a:xfrm>
            <a:off x="2339752" y="665497"/>
            <a:ext cx="4065183" cy="2566524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выравнивание бюджетной обеспеченности из бюджета Республики Крым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1130,6</a:t>
            </a:r>
            <a:r>
              <a:rPr lang="en-US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</a:p>
        </p:txBody>
      </p:sp>
    </p:spTree>
    <p:extLst>
      <p:ext uri="{BB962C8B-B14F-4D97-AF65-F5344CB8AC3E}">
        <p14:creationId xmlns:p14="http://schemas.microsoft.com/office/powerpoint/2010/main" xmlns="" val="493016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2286</TotalTime>
  <Words>722</Words>
  <Application>Microsoft Office PowerPoint</Application>
  <PresentationFormat>Экран (4:3)</PresentationFormat>
  <Paragraphs>134</Paragraphs>
  <Slides>13</Slides>
  <Notes>1</Notes>
  <HiddenSlides>4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Налоговые доходы</vt:lpstr>
      <vt:lpstr>Неналоговые доходы</vt:lpstr>
      <vt:lpstr>Безвозмездные поступления</vt:lpstr>
      <vt:lpstr>Классификация расходов бюджета по разделам</vt:lpstr>
      <vt:lpstr>Расходы бюджета муниципального образования Новоселовское сельское поселение Симферопольского  района Республики Крым на 2017 год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Оксана</cp:lastModifiedBy>
  <cp:revision>276</cp:revision>
  <cp:lastPrinted>2014-05-13T11:35:02Z</cp:lastPrinted>
  <dcterms:created xsi:type="dcterms:W3CDTF">2014-05-12T16:47:43Z</dcterms:created>
  <dcterms:modified xsi:type="dcterms:W3CDTF">2018-07-30T16:51:07Z</dcterms:modified>
</cp:coreProperties>
</file>