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19"/>
  </p:notesMasterIdLst>
  <p:sldIdLst>
    <p:sldId id="256" r:id="rId2"/>
    <p:sldId id="389" r:id="rId3"/>
    <p:sldId id="390" r:id="rId4"/>
    <p:sldId id="402" r:id="rId5"/>
    <p:sldId id="403" r:id="rId6"/>
    <p:sldId id="392" r:id="rId7"/>
    <p:sldId id="394" r:id="rId8"/>
    <p:sldId id="406" r:id="rId9"/>
    <p:sldId id="407" r:id="rId10"/>
    <p:sldId id="393" r:id="rId11"/>
    <p:sldId id="395" r:id="rId12"/>
    <p:sldId id="398" r:id="rId13"/>
    <p:sldId id="288" r:id="rId14"/>
    <p:sldId id="404" r:id="rId15"/>
    <p:sldId id="397" r:id="rId16"/>
    <p:sldId id="401" r:id="rId17"/>
    <p:sldId id="387" r:id="rId18"/>
  </p:sldIdLst>
  <p:sldSz cx="9144000" cy="6858000" type="screen4x3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911" autoAdjust="0"/>
    <p:restoredTop sz="92383" autoAdjust="0"/>
  </p:normalViewPr>
  <p:slideViewPr>
    <p:cSldViewPr>
      <p:cViewPr varScale="1">
        <p:scale>
          <a:sx n="63" d="100"/>
          <a:sy n="63" d="100"/>
        </p:scale>
        <p:origin x="9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89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0B50C-2F5E-4B07-8841-6EDD1381333C}" type="slidenum">
              <a:rPr lang="ru-RU"/>
              <a:pPr>
                <a:spcBef>
                  <a:spcPct val="0"/>
                </a:spcBef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3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68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9335026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82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540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98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991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345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054341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676162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250390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286964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883399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651298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680761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971502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564139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030293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6EDC7-8922-4DE1-9A91-20789990A4C8}" type="datetimeFigureOut">
              <a:rPr lang="ru-RU" smtClean="0"/>
              <a:pPr/>
              <a:t>07.02.2024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01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</p:sldLayoutIdLst>
  <p:transition spd="slow">
    <p:split orient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 на 2024 год и на плановый период 2025 и 2026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2357431"/>
            <a:ext cx="6084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В соответствии с решением  43-ой сессии 02 созыва Новоселовского сельского  совета    №  249/23 от    25.12.2023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  «О бюджете муниципального образования  Новоселовское сельское поселение Симферопольского района Республики Крым на 2024 год и на плановый период 2025 и 2026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 годов». </a:t>
            </a:r>
          </a:p>
        </p:txBody>
      </p:sp>
    </p:spTree>
    <p:extLst>
      <p:ext uri="{BB962C8B-B14F-4D97-AF65-F5344CB8AC3E}">
        <p14:creationId xmlns:p14="http://schemas.microsoft.com/office/powerpoint/2010/main" val="3666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0"/>
            <a:ext cx="8496944" cy="1268760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i="1" kern="0" dirty="0">
                <a:ln w="5080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altLang="ru-RU" sz="2400" b="1" kern="0" dirty="0">
                <a:ln w="5080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поступающие в бюджет денежные средства, за исключением средств, являющихся источниками финансирования дефицита</a:t>
            </a: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0" y="3140968"/>
            <a:ext cx="3347864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Поступления от уплаты </a:t>
            </a:r>
          </a:p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налогов, установленных </a:t>
            </a:r>
          </a:p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Налоговым Кодексом РФ: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algn="ctr"/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физических лиц;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единый сельскохозяйственный </a:t>
            </a:r>
          </a:p>
          <a:p>
            <a:pPr algn="ctr"/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 налог;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налоги на имущество;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земельный налог;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госпошлина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3431493" y="3109565"/>
            <a:ext cx="2736304" cy="36450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Платежи, установленные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законодательством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Российской Федерации: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доходы от использования</a:t>
            </a:r>
          </a:p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муниципального </a:t>
            </a:r>
          </a:p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имущества;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прочие доходы от </a:t>
            </a:r>
          </a:p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компенсации затрат</a:t>
            </a: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6300192" y="3140968"/>
            <a:ext cx="2838415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Поступления от других бюджетов:     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субвенции бюджетам бюджетной системы Российской Федерации;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дотации бюджетам бюджетной системы Российской Федерации;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субсидии бюджетам бюджетной системы Российской Федерации (межбюджетные субсидии);</a:t>
            </a:r>
          </a:p>
          <a:p>
            <a:pPr algn="ctr"/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</a:p>
          <a:p>
            <a:pPr algn="ctr"/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1475656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38031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449999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grpSp>
        <p:nvGrpSpPr>
          <p:cNvPr id="9" name="Organization Chart 10"/>
          <p:cNvGrpSpPr>
            <a:grpSpLocks/>
          </p:cNvGrpSpPr>
          <p:nvPr/>
        </p:nvGrpSpPr>
        <p:grpSpPr bwMode="auto">
          <a:xfrm>
            <a:off x="252344" y="1197323"/>
            <a:ext cx="8711841" cy="1471613"/>
            <a:chOff x="73" y="874"/>
            <a:chExt cx="4748" cy="927"/>
          </a:xfrm>
          <a:blipFill>
            <a:blip r:embed="rId2"/>
            <a:tile tx="0" ty="0" sx="100000" sy="100000" flip="none" algn="tl"/>
          </a:blipFill>
        </p:grpSpPr>
        <p:cxnSp>
          <p:nvCxnSpPr>
            <p:cNvPr id="10" name="_s8196"/>
            <p:cNvCxnSpPr>
              <a:cxnSpLocks noChangeShapeType="1"/>
              <a:stCxn id="16" idx="0"/>
              <a:endCxn id="13" idx="2"/>
            </p:cNvCxnSpPr>
            <p:nvPr/>
          </p:nvCxnSpPr>
          <p:spPr bwMode="auto">
            <a:xfrm rot="16200000" flipV="1">
              <a:off x="3237" y="420"/>
              <a:ext cx="137" cy="167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" name="_s8197"/>
            <p:cNvCxnSpPr>
              <a:cxnSpLocks noChangeShapeType="1"/>
              <a:stCxn id="15" idx="0"/>
              <a:endCxn id="13" idx="2"/>
            </p:cNvCxnSpPr>
            <p:nvPr/>
          </p:nvCxnSpPr>
          <p:spPr bwMode="auto">
            <a:xfrm rot="16200000" flipV="1">
              <a:off x="2442" y="1214"/>
              <a:ext cx="147" cy="9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2" name="_s8198"/>
            <p:cNvCxnSpPr>
              <a:cxnSpLocks noChangeShapeType="1"/>
            </p:cNvCxnSpPr>
            <p:nvPr/>
          </p:nvCxnSpPr>
          <p:spPr bwMode="auto">
            <a:xfrm rot="5400000" flipH="1" flipV="1">
              <a:off x="1583" y="465"/>
              <a:ext cx="137" cy="158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3" name="_s8199"/>
            <p:cNvSpPr>
              <a:spLocks noChangeArrowheads="1"/>
            </p:cNvSpPr>
            <p:nvPr/>
          </p:nvSpPr>
          <p:spPr bwMode="auto">
            <a:xfrm>
              <a:off x="151" y="874"/>
              <a:ext cx="4631" cy="31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Доходы бюджета Новоселовского сельского поселения</a:t>
              </a:r>
            </a:p>
          </p:txBody>
        </p:sp>
        <p:sp>
          <p:nvSpPr>
            <p:cNvPr id="14" name="_s8200"/>
            <p:cNvSpPr>
              <a:spLocks noChangeArrowheads="1"/>
            </p:cNvSpPr>
            <p:nvPr/>
          </p:nvSpPr>
          <p:spPr bwMode="auto">
            <a:xfrm>
              <a:off x="73" y="1327"/>
              <a:ext cx="1609" cy="45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Налоговые доходы</a:t>
              </a:r>
            </a:p>
          </p:txBody>
        </p:sp>
        <p:sp>
          <p:nvSpPr>
            <p:cNvPr id="15" name="_s8201"/>
            <p:cNvSpPr>
              <a:spLocks noChangeArrowheads="1"/>
            </p:cNvSpPr>
            <p:nvPr/>
          </p:nvSpPr>
          <p:spPr bwMode="auto">
            <a:xfrm>
              <a:off x="1760" y="1337"/>
              <a:ext cx="1609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Неналоговые доходы</a:t>
              </a:r>
            </a:p>
          </p:txBody>
        </p:sp>
        <p:sp>
          <p:nvSpPr>
            <p:cNvPr id="16" name="_s8202"/>
            <p:cNvSpPr>
              <a:spLocks noChangeArrowheads="1"/>
            </p:cNvSpPr>
            <p:nvPr/>
          </p:nvSpPr>
          <p:spPr bwMode="auto">
            <a:xfrm>
              <a:off x="3467" y="1327"/>
              <a:ext cx="1354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Безвозмездные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поступления</a:t>
              </a:r>
            </a:p>
          </p:txBody>
        </p:sp>
      </p:grpSp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0"/>
            <a:ext cx="828092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сведения </a:t>
            </a:r>
            <a:br>
              <a:rPr lang="ru-RU" alt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межбюджетных отношениях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124744"/>
            <a:ext cx="8496944" cy="1105921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/>
              <a:buChar char="n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shade val="75000"/>
                </a:schemeClr>
              </a:buClr>
              <a:buSzPct val="85000"/>
              <a:buFont typeface="Wingdings"/>
              <a:buChar char="n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50000"/>
                </a:schemeClr>
              </a:buClr>
              <a:buSzPct val="75000"/>
              <a:buFont typeface="Wingdings"/>
              <a:buChar char="n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6">
                  <a:shade val="50000"/>
                </a:schemeClr>
              </a:buClr>
              <a:buSzPct val="75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3">
                  <a:shade val="50000"/>
                </a:schemeClr>
              </a:buClr>
              <a:buSzPct val="70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2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5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ru-RU" altLang="ru-RU" sz="2000" b="1" i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r>
              <a:rPr lang="ru-RU" altLang="ru-RU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взаимоотношения между публично-правовыми образованиями по вопросам регулирования бюджетных правоотношений, организации и осуществления </a:t>
            </a:r>
            <a:r>
              <a:rPr lang="ru-RU" altLang="ru-RU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бюджетного процесса.</a:t>
            </a:r>
          </a:p>
          <a:p>
            <a:pPr>
              <a:lnSpc>
                <a:spcPct val="90000"/>
              </a:lnSpc>
            </a:pPr>
            <a:endParaRPr lang="ru-RU" altLang="ru-RU" sz="1600" kern="0" dirty="0"/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195736" y="2420888"/>
            <a:ext cx="4464496" cy="2376264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это средства,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предоставляемые одним бюджетом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бюджетной системы Российской Федерации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другому бюджету бюджетной системы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</p:txBody>
      </p:sp>
      <p:sp>
        <p:nvSpPr>
          <p:cNvPr id="5" name="Document"/>
          <p:cNvSpPr>
            <a:spLocks noEditPoints="1" noChangeArrowheads="1"/>
          </p:cNvSpPr>
          <p:nvPr/>
        </p:nvSpPr>
        <p:spPr bwMode="auto">
          <a:xfrm>
            <a:off x="250825" y="2349500"/>
            <a:ext cx="1352550" cy="18097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Document"/>
          <p:cNvSpPr>
            <a:spLocks noEditPoints="1" noChangeArrowheads="1"/>
          </p:cNvSpPr>
          <p:nvPr/>
        </p:nvSpPr>
        <p:spPr bwMode="auto">
          <a:xfrm>
            <a:off x="0" y="2420888"/>
            <a:ext cx="2017713" cy="21590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Дотации (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 лат. "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 – дар, пожертвование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предоставляются без определения конкретной цели их использования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cument"/>
          <p:cNvSpPr>
            <a:spLocks noEditPoints="1" noChangeArrowheads="1"/>
          </p:cNvSpPr>
          <p:nvPr/>
        </p:nvSpPr>
        <p:spPr bwMode="auto">
          <a:xfrm>
            <a:off x="6732588" y="2420938"/>
            <a:ext cx="2305050" cy="2087562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предоставляются на определённые цели</a:t>
            </a:r>
          </a:p>
        </p:txBody>
      </p:sp>
      <p:sp>
        <p:nvSpPr>
          <p:cNvPr id="8" name="Document"/>
          <p:cNvSpPr>
            <a:spLocks noEditPoints="1" noChangeArrowheads="1"/>
          </p:cNvSpPr>
          <p:nvPr/>
        </p:nvSpPr>
        <p:spPr bwMode="auto">
          <a:xfrm>
            <a:off x="1" y="4869160"/>
            <a:ext cx="3563888" cy="1988839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 –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приходить на помощь) – предоставляются на финансирование "переданных" другим публично-правовым образованиям полномочий</a:t>
            </a:r>
          </a:p>
        </p:txBody>
      </p:sp>
      <p:sp>
        <p:nvSpPr>
          <p:cNvPr id="9" name="Document"/>
          <p:cNvSpPr>
            <a:spLocks noEditPoints="1" noChangeArrowheads="1"/>
          </p:cNvSpPr>
          <p:nvPr/>
        </p:nvSpPr>
        <p:spPr bwMode="auto">
          <a:xfrm>
            <a:off x="5004048" y="4869160"/>
            <a:ext cx="3888432" cy="18288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 – поддержка) – предоставляются на условиях долевого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расходов других бюджетов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4544" y="260648"/>
            <a:ext cx="9149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Основные параметры бюджета </a:t>
            </a:r>
          </a:p>
          <a:p>
            <a:pPr algn="ctr"/>
            <a:r>
              <a:rPr lang="ru-RU" sz="2400" b="1" i="1" dirty="0"/>
              <a:t>Новоселовского сельского поселения </a:t>
            </a:r>
          </a:p>
          <a:p>
            <a:pPr algn="ctr"/>
            <a:r>
              <a:rPr lang="ru-RU" sz="2400" b="1" i="1" dirty="0"/>
              <a:t>на 2024 и на плановый период 2025 и 2026 годов (руб.)</a:t>
            </a: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029890"/>
              </p:ext>
            </p:extLst>
          </p:nvPr>
        </p:nvGraphicFramePr>
        <p:xfrm>
          <a:off x="395536" y="1880240"/>
          <a:ext cx="7920880" cy="45035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933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Наименование показателей</a:t>
                      </a:r>
                      <a:endParaRPr lang="ru-RU" sz="18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/>
                        <a:t>Плановое значение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44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4 652 274,00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4 866 421,00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5 128 294,00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172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4 652 274,00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4 866 421,00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5 128 294,00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, профицит (+)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62068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848872" cy="460851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698490"/>
              </p:ext>
            </p:extLst>
          </p:nvPr>
        </p:nvGraphicFramePr>
        <p:xfrm>
          <a:off x="467544" y="836711"/>
          <a:ext cx="8424937" cy="5258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1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47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1642422,00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1715468,00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1790908,00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794687,00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850316,00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906436,00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43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сельскохозяйственный налог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34480,00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34720,00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35720,00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434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298867,00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303350,00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307900,00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434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299988,00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304482,00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309052,00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76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6400,00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362">
                <a:tc>
                  <a:txBody>
                    <a:bodyPr/>
                    <a:lstStyle/>
                    <a:p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ИСПОЛЬЗОВАНИЯ ИМУЩЕСТВА,</a:t>
                      </a:r>
                      <a:b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НАХОДЯЩЕГОСЯ В ГОСУДАРСТВЕННОЙ И</a:t>
                      </a:r>
                      <a:b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СОБСТВЕННОСТИ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208000,00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216000,00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225000,00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3009852,00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3150953,00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3337386,00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2869293,00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2996582,00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3168969,00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140559,00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154371,00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168417,00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4652274,00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4866421,00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5128294,00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82612"/>
          </a:xfrm>
        </p:spPr>
        <p:txBody>
          <a:bodyPr/>
          <a:lstStyle/>
          <a:p>
            <a:pPr algn="ctr" eaLnBrk="1" hangingPunct="1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0" y="714375"/>
            <a:ext cx="9144000" cy="614362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b="1" dirty="0"/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дефицита бюджета.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Формирование расходов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lvl="1" algn="just" eaLnBrk="1" hangingPunct="1">
              <a:buFont typeface="Wingdings 2" panose="05020102010507070707" pitchFamily="18" charset="2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 Новоселовского сельского поселения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38" y="3795390"/>
            <a:ext cx="8858250" cy="35718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Разделы классификации расходов бюджетов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75" y="4429125"/>
            <a:ext cx="1000125" cy="9286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01 «Общегосударственные вопросы»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72438" y="4429125"/>
            <a:ext cx="928687" cy="928688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07 «Образование»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85875" y="4429125"/>
            <a:ext cx="1000125" cy="92868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02 «Национальная оборона»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75" y="5429250"/>
            <a:ext cx="1285875" cy="78581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08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«Культура , кинематография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8875" y="4429125"/>
            <a:ext cx="1214438" cy="9286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03 «Национальная безопасность и правоохранительная деятельность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00188" y="5429250"/>
            <a:ext cx="1071562" cy="7858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09 «Здравоохранение»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14813" y="4429125"/>
            <a:ext cx="1000125" cy="9286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04 «Национальная экономика»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86563" y="4429125"/>
            <a:ext cx="1071562" cy="92868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 «Охрана окружающей среды»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3188" y="5429250"/>
            <a:ext cx="1214437" cy="7858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10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 «Социальная политика»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00688" y="4429125"/>
            <a:ext cx="1071562" cy="9286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</a:rPr>
              <a:t>05 «</a:t>
            </a:r>
            <a:r>
              <a:rPr lang="ru-RU" sz="1000" dirty="0">
                <a:solidFill>
                  <a:schemeClr val="tx1"/>
                </a:solidFill>
              </a:rPr>
              <a:t>Жилищно-коммунальное</a:t>
            </a:r>
            <a:r>
              <a:rPr lang="ru-RU" sz="1050" dirty="0">
                <a:solidFill>
                  <a:schemeClr val="tx1"/>
                </a:solidFill>
              </a:rPr>
              <a:t> хозяйство»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29063" y="5429250"/>
            <a:ext cx="1143000" cy="7858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2"/>
                </a:solidFill>
              </a:rPr>
              <a:t>11 «Физическая культура»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43500" y="5429250"/>
            <a:ext cx="1143000" cy="78581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 «Средства массовой информации»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57938" y="5429250"/>
            <a:ext cx="1357312" cy="1214438"/>
          </a:xfrm>
          <a:prstGeom prst="roundRect">
            <a:avLst/>
          </a:prstGeom>
          <a:solidFill>
            <a:srgbClr val="ED1F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13 «Обслуживание государственного и муниципального долга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86688" y="5429250"/>
            <a:ext cx="1214437" cy="12144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C00000"/>
                </a:solidFill>
              </a:rPr>
              <a:t>14 «межбюджетные трансферты общего характера</a:t>
            </a:r>
            <a:r>
              <a:rPr lang="ru-RU" sz="1000" dirty="0">
                <a:solidFill>
                  <a:schemeClr val="tx1"/>
                </a:solidFill>
              </a:rPr>
              <a:t>»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8108951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718026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57515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534987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1679576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28940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608512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608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1751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3108325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>
            <a:off x="3535363" y="4822825"/>
            <a:ext cx="1214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>
            <a:off x="4679950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7323932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6038057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4123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19168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/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Расходы Новоселовского сельского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2024 и на плановый период 2025 и 2026 годов (руб.)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291124"/>
              </p:ext>
            </p:extLst>
          </p:nvPr>
        </p:nvGraphicFramePr>
        <p:xfrm>
          <a:off x="395536" y="1844823"/>
          <a:ext cx="8568952" cy="3627597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29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3005817,00</a:t>
                      </a: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2764617,00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2764617,00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139845,00</a:t>
                      </a: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153657,00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167703,00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863119,00</a:t>
                      </a: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1143894,75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1218175,15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450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618493,00</a:t>
                      </a: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686451,00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729805,00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7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Условно-утвержденные расходы</a:t>
                      </a: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117801,25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247993,85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1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  РАСХОДОВ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4652274,00</a:t>
                      </a: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4866421,00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5128294,00</a:t>
                      </a: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37" y="-10723"/>
            <a:ext cx="9036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2024 и  на плановый период 2025 и  2026 годов (руб.)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68263"/>
              </p:ext>
            </p:extLst>
          </p:nvPr>
        </p:nvGraphicFramePr>
        <p:xfrm>
          <a:off x="467544" y="1412776"/>
          <a:ext cx="7992888" cy="47975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3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 программы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2026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500">
                <a:tc>
                  <a:txBody>
                    <a:bodyPr/>
                    <a:lstStyle/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«Совершенствование местного самоуправления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администрации Новоселовского сельского поселения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Симферопольского района Республики Крым на 2024 год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 на плановый период  2025 и 2026</a:t>
                      </a:r>
                      <a:r>
                        <a:rPr lang="ru-RU" sz="1600" b="1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годов»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2755369,00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2755369,00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2755369,00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06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«Развитие сферы культуры в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Новоселовском сельском поселении Симферопольского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района Республики Крым на 2024 год и на плановый период 2025 и 2026</a:t>
                      </a:r>
                      <a:r>
                        <a:rPr lang="ru-RU" sz="1400" b="1" i="1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годов»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618493,00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686451,00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729805,00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06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территории Новоселовского сельского поселения Симферопольского района Республики Крым на 2024</a:t>
                      </a:r>
                      <a:r>
                        <a:rPr lang="ru-RU" sz="1600" b="1" i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 и на плановый период 2025 и 2026</a:t>
                      </a:r>
                      <a:r>
                        <a:rPr lang="ru-RU" sz="1600" b="1" i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годов»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863119,00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1143894,75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1218175,15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i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544616"/>
          </a:xfrm>
        </p:spPr>
        <p:txBody>
          <a:bodyPr>
            <a:normAutofit fontScale="92500" lnSpcReduction="20000"/>
          </a:bodyPr>
          <a:lstStyle/>
          <a:p>
            <a:pPr marL="137160" indent="0" algn="ctr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граждан»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администрацией Новоселовского сельского поселения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адрес: Республика Крым, Симферопольский р-он, с. Новоселовка, ул. Комсомольская, 26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Телефоны: +7(3652) 334-410</a:t>
            </a:r>
          </a:p>
          <a:p>
            <a:pPr marL="13716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 </a:t>
            </a:r>
            <a:r>
              <a:rPr lang="en-US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novoselovka2009@mail.ru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официальной странице муниципального образования Симферопольский район на портале Правительства Республики Крым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simfmo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rk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разделе «Муниципальные образования района. Новоселовское сельское поселение».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размещен на  Официальном сайте  администрации Новоселовского сельского поселения в отдельной рубрике «Бюджет для граждан»</a:t>
            </a:r>
          </a:p>
          <a:p>
            <a:pPr algn="ctr"/>
            <a:endParaRPr lang="ru-RU" sz="2400" b="1" i="1" dirty="0"/>
          </a:p>
          <a:p>
            <a:pPr marL="137160" indent="0" algn="ctr">
              <a:buNone/>
            </a:pPr>
            <a:r>
              <a:rPr lang="ru-RU" sz="2400" b="1" i="1" dirty="0"/>
              <a:t>	</a:t>
            </a:r>
          </a:p>
          <a:p>
            <a:pPr marL="137160" indent="0" algn="ctr">
              <a:buNone/>
            </a:pPr>
            <a:endParaRPr lang="ru-RU" sz="1800" i="1" dirty="0"/>
          </a:p>
          <a:p>
            <a:pPr marL="137160" indent="0" algn="ctr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716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80920" cy="129614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FF00"/>
                </a:solidFill>
              </a:rPr>
              <a:t>Уважаемые жители        Новоселовского сельского поселения!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8964488" cy="5373216"/>
          </a:xfrm>
        </p:spPr>
        <p:txBody>
          <a:bodyPr>
            <a:normAutofit fontScale="70000" lnSpcReduction="20000"/>
          </a:bodyPr>
          <a:lstStyle/>
          <a:p>
            <a:pPr indent="357188" algn="just"/>
            <a:endParaRPr lang="ru-RU" sz="9600" i="1" dirty="0">
              <a:solidFill>
                <a:schemeClr val="tx1">
                  <a:lumMod val="95000"/>
                </a:schemeClr>
              </a:solidFill>
            </a:endParaRPr>
          </a:p>
          <a:p>
            <a:pPr indent="357188"/>
            <a:r>
              <a:rPr lang="ru-RU" sz="9600" b="1" i="1" dirty="0">
                <a:solidFill>
                  <a:schemeClr val="tx1">
                    <a:lumMod val="95000"/>
                  </a:schemeClr>
                </a:solidFill>
              </a:rPr>
              <a:t>«</a:t>
            </a:r>
            <a:r>
              <a:rPr lang="ru-RU" sz="7300" b="1" i="1" dirty="0">
                <a:solidFill>
                  <a:schemeClr val="tx1">
                    <a:lumMod val="95000"/>
                  </a:schemeClr>
                </a:solidFill>
              </a:rPr>
              <a:t>Бюджет для граждан»  </a:t>
            </a:r>
          </a:p>
          <a:p>
            <a:pPr indent="357188" algn="just"/>
            <a:r>
              <a:rPr lang="ru-RU" i="1" dirty="0">
                <a:solidFill>
                  <a:schemeClr val="tx1">
                    <a:lumMod val="95000"/>
                  </a:schemeClr>
                </a:solidFill>
              </a:rPr>
              <a:t>один из инструментов, который призван обеспечить прозрачность и открытость бюджетного процесса для граждан. Он создан для привлечения жителей, не обладающих специальными знаниями в сфере бюджетного законодательства, к участию в обсуждении вопросов формирования бюджета и его исполнения. Информация размещаемая в разделе «Бюджет для граждан», в доступной форме знакомит граждан с основными целями, задачами и приоритетными направлениями бюджетной политики поселения. </a:t>
            </a:r>
          </a:p>
          <a:p>
            <a:pPr indent="357188" algn="just"/>
            <a:r>
              <a:rPr lang="ru-RU" i="1" dirty="0">
                <a:solidFill>
                  <a:schemeClr val="tx1">
                    <a:lumMod val="95000"/>
                  </a:schemeClr>
                </a:solidFill>
              </a:rPr>
              <a:t>Надеемся, что представление бюджета и бюджетного процесса в понятной для жителей форме, повысит уровень общественного участия граждан в жизни Новоселовского  сельского поселения.</a:t>
            </a:r>
          </a:p>
          <a:p>
            <a:pPr indent="357188" algn="r"/>
            <a:r>
              <a:rPr lang="ru-RU" i="1" dirty="0">
                <a:solidFill>
                  <a:schemeClr val="tx1">
                    <a:lumMod val="95000"/>
                  </a:schemeClr>
                </a:solidFill>
              </a:rPr>
              <a:t>Глава  Новоселовского</a:t>
            </a:r>
          </a:p>
          <a:p>
            <a:pPr indent="357188" algn="r"/>
            <a:r>
              <a:rPr lang="ru-RU" i="1" dirty="0">
                <a:solidFill>
                  <a:schemeClr val="tx1">
                    <a:lumMod val="95000"/>
                  </a:schemeClr>
                </a:solidFill>
              </a:rPr>
              <a:t> сельского поселения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>
                <a:solidFill>
                  <a:schemeClr val="tx1"/>
                </a:solidFill>
              </a:rPr>
              <a:t>Р.Г.Ипатов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0"/>
            <a:ext cx="4860032" cy="6858000"/>
          </a:xfrm>
        </p:spPr>
        <p:txBody>
          <a:bodyPr>
            <a:normAutofit fontScale="25000" lnSpcReduction="20000"/>
          </a:bodyPr>
          <a:lstStyle/>
          <a:p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9600" b="1" i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9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 для решения задач и функций государства и местного самоуправления.</a:t>
            </a:r>
          </a:p>
          <a:p>
            <a:pPr>
              <a:lnSpc>
                <a:spcPct val="120000"/>
              </a:lnSpc>
            </a:pPr>
            <a:r>
              <a:rPr lang="x-none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публично-правовое образование имеет свой БЮДЖЕТ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 - </a:t>
            </a:r>
            <a:r>
              <a:rPr lang="ru-RU" sz="96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20000"/>
              </a:lnSpc>
            </a:pP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Российской Федерации – </a:t>
            </a:r>
            <a:r>
              <a:rPr lang="ru-RU" sz="96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областной, краевой, республиканские бюджеты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0">
              <a:lnSpc>
                <a:spcPct val="120000"/>
              </a:lnSpc>
            </a:pP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районы, городские округа, городские и сельские поселения – </a:t>
            </a:r>
            <a:r>
              <a:rPr lang="ru-RU" sz="96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бюджеты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2" r="11229"/>
          <a:stretch>
            <a:fillRect/>
          </a:stretch>
        </p:blipFill>
        <p:spPr bwMode="auto">
          <a:xfrm>
            <a:off x="0" y="981075"/>
            <a:ext cx="3889375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основано составление проекта бюджета</a:t>
            </a: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1714488"/>
            <a:ext cx="8929718" cy="1071570"/>
          </a:xfrm>
          <a:prstGeom prst="round2Same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 Новоселовского сельского поселения основывается на: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877" y="3393281"/>
            <a:ext cx="2714644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Прогнозе социально – экономического развития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86116" y="3429000"/>
            <a:ext cx="2786082" cy="30003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Основных направлениях налоговой 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9388" y="3429000"/>
            <a:ext cx="2500330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Муниципальных программах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596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1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57554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86512" y="2857496"/>
            <a:ext cx="2643206" cy="428628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2454846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644"/>
            <a:ext cx="936104" cy="127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435975" cy="6264275"/>
          </a:xfrm>
        </p:spPr>
        <p:txBody>
          <a:bodyPr/>
          <a:lstStyle/>
          <a:p>
            <a:endParaRPr lang="ru-RU" altLang="ru-RU" sz="1600" dirty="0"/>
          </a:p>
          <a:p>
            <a:pPr algn="ctr">
              <a:buFont typeface="Wingdings 2" panose="05020102010507070707" pitchFamily="18" charset="2"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и налоговой политики:</a:t>
            </a:r>
          </a:p>
          <a:p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местного бюджета; 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инвестиционной активности хозяйствующих субъектов, осуществляющих деятельность на территории Новоселовского сельского поселения;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управления муниципальными финансами, эффективности расходования бюджетных средств;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доходной части консолидированного бюджета Новоселовского сельского поселения; 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упорядочение существующих налоговых льгот путем отмены неэффективных льгот; предоставление налоговых   льгот,  носящих  ограниченный во времени характер;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и распоряжения муниципальным имуществом, увеличение доходов от его использования; </a:t>
            </a:r>
          </a:p>
        </p:txBody>
      </p:sp>
    </p:spTree>
    <p:extLst>
      <p:ext uri="{BB962C8B-B14F-4D97-AF65-F5344CB8AC3E}">
        <p14:creationId xmlns:p14="http://schemas.microsoft.com/office/powerpoint/2010/main" val="1595750491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78618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3"/>
          <p:cNvSpPr txBox="1">
            <a:spLocks/>
          </p:cNvSpPr>
          <p:nvPr/>
        </p:nvSpPr>
        <p:spPr>
          <a:xfrm>
            <a:off x="3707904" y="-243408"/>
            <a:ext cx="5436096" cy="746144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9600" b="1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Новоселовского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поступающие в бюджет поселения денежные средства.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9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Новоселовского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выплачиваемые из бюджета поселения денежные средства.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Дефицит бюджета</a:t>
            </a: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расходов над доходами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об источниках покрытия дефицита: использовать имеющиеся остатки, взять в долг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(кредит).</a:t>
            </a:r>
            <a:r>
              <a:rPr kumimoji="0" lang="ru-RU" sz="9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Профицит бюджета</a:t>
            </a: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доходов над расходами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как использовать: накапливать резервы, остатки, погашать долг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0"/>
            <a:ext cx="8964488" cy="170080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96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Бюджетный процесс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законодательно 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регламентированная деятельность по составлению и рассмотрению проекта бюджета, утверждению и исполнению бюджета, контролю за его исполнением, составлению, внешней проверке, рассмотрению и утверждению бюджетной отчётности.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</a:t>
            </a:r>
            <a:br>
              <a:rPr kumimoji="0" lang="ru-RU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Oval 27"/>
          <p:cNvSpPr>
            <a:spLocks noChangeArrowheads="1"/>
          </p:cNvSpPr>
          <p:nvPr/>
        </p:nvSpPr>
        <p:spPr bwMode="auto">
          <a:xfrm>
            <a:off x="3635375" y="3068638"/>
            <a:ext cx="2519363" cy="1512887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Бюджетный</a:t>
            </a:r>
          </a:p>
          <a:p>
            <a:pPr algn="ctr" eaLnBrk="1" hangingPunct="1"/>
            <a:r>
              <a:rPr lang="ru-RU" altLang="ru-RU" sz="2400" b="1" dirty="0"/>
              <a:t>процесс</a:t>
            </a:r>
          </a:p>
        </p:txBody>
      </p:sp>
      <p:sp>
        <p:nvSpPr>
          <p:cNvPr id="4" name="Oval 29"/>
          <p:cNvSpPr>
            <a:spLocks noChangeArrowheads="1"/>
          </p:cNvSpPr>
          <p:nvPr/>
        </p:nvSpPr>
        <p:spPr bwMode="auto">
          <a:xfrm>
            <a:off x="755650" y="2133600"/>
            <a:ext cx="2736850" cy="1584325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Утверждение </a:t>
            </a:r>
          </a:p>
          <a:p>
            <a:pPr algn="ctr" eaLnBrk="1" hangingPunct="1"/>
            <a:r>
              <a:rPr lang="ru-RU" altLang="ru-RU" b="1" dirty="0"/>
              <a:t>отчёта об исполнении</a:t>
            </a:r>
          </a:p>
          <a:p>
            <a:pPr algn="ctr" eaLnBrk="1" hangingPunct="1"/>
            <a:r>
              <a:rPr lang="ru-RU" altLang="ru-RU" b="1" dirty="0"/>
              <a:t> бюджета </a:t>
            </a:r>
          </a:p>
          <a:p>
            <a:pPr algn="ctr" eaLnBrk="1" hangingPunct="1"/>
            <a:r>
              <a:rPr lang="ru-RU" altLang="ru-RU" b="1" dirty="0"/>
              <a:t>предыдущего года</a:t>
            </a: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971550" y="4005263"/>
            <a:ext cx="2665413" cy="15113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Формирование</a:t>
            </a:r>
          </a:p>
          <a:p>
            <a:pPr algn="ctr" eaLnBrk="1" hangingPunct="1"/>
            <a:r>
              <a:rPr lang="ru-RU" altLang="ru-RU" b="1" dirty="0"/>
              <a:t>отчёта об исполнении</a:t>
            </a:r>
          </a:p>
          <a:p>
            <a:pPr algn="ctr" eaLnBrk="1" hangingPunct="1"/>
            <a:r>
              <a:rPr lang="ru-RU" altLang="ru-RU" b="1" dirty="0"/>
              <a:t>бюджета </a:t>
            </a:r>
          </a:p>
          <a:p>
            <a:pPr algn="ctr" eaLnBrk="1" hangingPunct="1"/>
            <a:r>
              <a:rPr lang="ru-RU" altLang="ru-RU" b="1" dirty="0"/>
              <a:t>предыдущего года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563938" y="4941888"/>
            <a:ext cx="29527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Исполнение </a:t>
            </a:r>
          </a:p>
          <a:p>
            <a:pPr algn="ctr" eaLnBrk="1" hangingPunct="1"/>
            <a:r>
              <a:rPr lang="ru-RU" altLang="ru-RU" b="1" dirty="0"/>
              <a:t>бюджета </a:t>
            </a:r>
          </a:p>
          <a:p>
            <a:pPr algn="ctr" eaLnBrk="1" hangingPunct="1"/>
            <a:r>
              <a:rPr lang="ru-RU" altLang="ru-RU" b="1" dirty="0"/>
              <a:t>в текущем году</a:t>
            </a:r>
          </a:p>
        </p:txBody>
      </p:sp>
      <p:sp>
        <p:nvSpPr>
          <p:cNvPr id="7" name="Oval 32"/>
          <p:cNvSpPr>
            <a:spLocks noChangeArrowheads="1"/>
          </p:cNvSpPr>
          <p:nvPr/>
        </p:nvSpPr>
        <p:spPr bwMode="auto">
          <a:xfrm>
            <a:off x="6300788" y="4005263"/>
            <a:ext cx="2520950" cy="143986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Утверждение </a:t>
            </a:r>
          </a:p>
          <a:p>
            <a:pPr algn="ctr" eaLnBrk="1" hangingPunct="1"/>
            <a:r>
              <a:rPr lang="ru-RU" altLang="ru-RU" b="1" dirty="0"/>
              <a:t>бюджета</a:t>
            </a:r>
          </a:p>
          <a:p>
            <a:pPr algn="ctr" eaLnBrk="1" hangingPunct="1"/>
            <a:r>
              <a:rPr lang="ru-RU" altLang="ru-RU" b="1" dirty="0"/>
              <a:t>очередного года</a:t>
            </a:r>
          </a:p>
        </p:txBody>
      </p:sp>
      <p:sp>
        <p:nvSpPr>
          <p:cNvPr id="8" name="Oval 33"/>
          <p:cNvSpPr>
            <a:spLocks noChangeArrowheads="1"/>
          </p:cNvSpPr>
          <p:nvPr/>
        </p:nvSpPr>
        <p:spPr bwMode="auto">
          <a:xfrm>
            <a:off x="6227763" y="2276475"/>
            <a:ext cx="2447925" cy="1439863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Рассмотрение</a:t>
            </a:r>
          </a:p>
          <a:p>
            <a:pPr algn="ctr" eaLnBrk="1" hangingPunct="1"/>
            <a:r>
              <a:rPr lang="ru-RU" altLang="ru-RU" b="1" dirty="0"/>
              <a:t>проекта бюджета</a:t>
            </a:r>
          </a:p>
          <a:p>
            <a:pPr algn="ctr" eaLnBrk="1" hangingPunct="1"/>
            <a:r>
              <a:rPr lang="ru-RU" altLang="ru-RU" b="1" dirty="0"/>
              <a:t>очередного года</a:t>
            </a: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3419475" y="1557338"/>
            <a:ext cx="27368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Составление </a:t>
            </a:r>
          </a:p>
          <a:p>
            <a:pPr algn="ctr" eaLnBrk="1" hangingPunct="1"/>
            <a:r>
              <a:rPr lang="ru-RU" altLang="ru-RU" b="1" dirty="0"/>
              <a:t>проекта бюджета</a:t>
            </a:r>
          </a:p>
          <a:p>
            <a:pPr algn="ctr" eaLnBrk="1" hangingPunct="1"/>
            <a:r>
              <a:rPr lang="ru-RU" altLang="ru-RU" b="1" dirty="0"/>
              <a:t> очередного года</a:t>
            </a:r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3419475" y="3213100"/>
            <a:ext cx="3603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4787900" y="28527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 flipV="1">
            <a:off x="6084888" y="3357563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 flipH="1">
            <a:off x="3419475" y="4076700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4859338" y="45815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40"/>
          <p:cNvSpPr>
            <a:spLocks noChangeShapeType="1"/>
          </p:cNvSpPr>
          <p:nvPr/>
        </p:nvSpPr>
        <p:spPr bwMode="auto">
          <a:xfrm>
            <a:off x="6011863" y="4149725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8604250" y="3284538"/>
            <a:ext cx="360363" cy="1152525"/>
          </a:xfrm>
          <a:prstGeom prst="curvedLeftArrow">
            <a:avLst>
              <a:gd name="adj1" fmla="val 61314"/>
              <a:gd name="adj2" fmla="val 125279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7" name="AutoShape 52"/>
          <p:cNvSpPr>
            <a:spLocks noChangeArrowheads="1"/>
          </p:cNvSpPr>
          <p:nvPr/>
        </p:nvSpPr>
        <p:spPr bwMode="auto">
          <a:xfrm rot="21000000">
            <a:off x="2700338" y="1773238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8" name="AutoShape 53"/>
          <p:cNvSpPr>
            <a:spLocks noChangeArrowheads="1"/>
          </p:cNvSpPr>
          <p:nvPr/>
        </p:nvSpPr>
        <p:spPr bwMode="auto">
          <a:xfrm rot="1200000">
            <a:off x="6227763" y="1916113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9" name="AutoShape 55"/>
          <p:cNvSpPr>
            <a:spLocks noChangeArrowheads="1"/>
          </p:cNvSpPr>
          <p:nvPr/>
        </p:nvSpPr>
        <p:spPr bwMode="auto">
          <a:xfrm rot="9600000">
            <a:off x="6516688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0" name="AutoShape 56"/>
          <p:cNvSpPr>
            <a:spLocks noChangeArrowheads="1"/>
          </p:cNvSpPr>
          <p:nvPr/>
        </p:nvSpPr>
        <p:spPr bwMode="auto">
          <a:xfrm rot="12000000">
            <a:off x="2843213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1" name="AutoShape 58"/>
          <p:cNvSpPr>
            <a:spLocks noChangeArrowheads="1"/>
          </p:cNvSpPr>
          <p:nvPr/>
        </p:nvSpPr>
        <p:spPr bwMode="auto">
          <a:xfrm rot="16200000">
            <a:off x="215106" y="3680620"/>
            <a:ext cx="1152525" cy="360362"/>
          </a:xfrm>
          <a:prstGeom prst="curvedDown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728" y="176213"/>
            <a:ext cx="7099697" cy="13271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БЮДЖЕТ И ГРАЖДАНИН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4982" y="1690688"/>
            <a:ext cx="2818210" cy="2760662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Гражданин как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налогоплательщик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0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помогает формировать доход бюджета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5464969" y="1612901"/>
            <a:ext cx="278725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latin typeface="Arial" charset="0"/>
              </a:rPr>
              <a:t>Гражданин как </a:t>
            </a:r>
            <a:r>
              <a:rPr lang="ru-RU" altLang="ru-RU" sz="2400" b="1">
                <a:solidFill>
                  <a:srgbClr val="0070C0"/>
                </a:solidFill>
                <a:latin typeface="Arial" charset="0"/>
              </a:rPr>
              <a:t>получатель социальных гарантий</a:t>
            </a:r>
            <a:r>
              <a:rPr lang="ru-RU" altLang="ru-RU" sz="2400" b="1">
                <a:latin typeface="Arial" charset="0"/>
              </a:rPr>
              <a:t>                    </a:t>
            </a:r>
          </a:p>
          <a:p>
            <a:pPr eaLnBrk="1" hangingPunct="1"/>
            <a:endParaRPr lang="ru-RU" altLang="ru-RU" sz="2400" b="1">
              <a:latin typeface="Arial" charset="0"/>
            </a:endParaRPr>
          </a:p>
          <a:p>
            <a:pPr eaLnBrk="1" hangingPunct="1"/>
            <a:r>
              <a:rPr lang="ru-RU" altLang="ru-RU" sz="2400" b="1">
                <a:latin typeface="Arial" charset="0"/>
              </a:rPr>
              <a:t>получает социальные гарантии – расходную часть бюджета (образование, культура, социальные льготы и другие направления социальной гарантии населению)</a:t>
            </a:r>
            <a:endParaRPr lang="ru-RU" altLang="ru-RU" sz="2400">
              <a:latin typeface="Arial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537223" y="2687639"/>
            <a:ext cx="692944" cy="33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6410325" y="2776539"/>
            <a:ext cx="694135" cy="338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7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398" y="4059239"/>
            <a:ext cx="344924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287" y="809626"/>
            <a:ext cx="7100888" cy="13255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ПУБЛИЧНЫЕ СЛУШАНИЯ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ПО ПРОЕКТУ БЮДЖЕТА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985" y="3935413"/>
            <a:ext cx="7960519" cy="2451100"/>
          </a:xfrm>
        </p:spPr>
        <p:txBody>
          <a:bodyPr rtlCol="0">
            <a:normAutofit fontScale="850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Публичные слушания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форма участия населения в осуществлении местного самоуправления, это средства развития местной демократии, способ привлечения граждан к осуществлению вопросов, находящихся в компетенции муниципальной власти.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публичных слушаний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преследует цели обеспечения гласности при подготовке и принятии доходов, информирования населения о предполагаемых решениях ОМС. Кроме того, публичные слушания позволяют выявить общественное мнение по проектам муниципальных правовых актов, служат цели выработки предложений и рекомендаций граждан.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26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4" y="147639"/>
            <a:ext cx="2499122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4416</TotalTime>
  <Words>1402</Words>
  <Application>Microsoft Office PowerPoint</Application>
  <PresentationFormat>Экран (4:3)</PresentationFormat>
  <Paragraphs>287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Trebuchet MS</vt:lpstr>
      <vt:lpstr>Wingdings</vt:lpstr>
      <vt:lpstr>Wingdings 2</vt:lpstr>
      <vt:lpstr>Wingdings 3</vt:lpstr>
      <vt:lpstr>Аспект</vt:lpstr>
      <vt:lpstr>Презентация PowerPoint</vt:lpstr>
      <vt:lpstr>Уважаемые жители        Новоселовского сельского поселения!</vt:lpstr>
      <vt:lpstr>Презентация PowerPoint</vt:lpstr>
      <vt:lpstr>На чем основано составление проекта бюджета</vt:lpstr>
      <vt:lpstr>Презентация PowerPoint</vt:lpstr>
      <vt:lpstr>Презентация PowerPoint</vt:lpstr>
      <vt:lpstr>Презентация PowerPoint</vt:lpstr>
      <vt:lpstr>БЮДЖЕТ И ГРАЖДАНИН</vt:lpstr>
      <vt:lpstr>ПУБЛИЧНЫЕ СЛУШАНИЯ  ПО ПРОЕКТУ БЮДЖЕТА</vt:lpstr>
      <vt:lpstr>Презентация PowerPoint</vt:lpstr>
      <vt:lpstr>Презентация PowerPoint</vt:lpstr>
      <vt:lpstr>Презентация PowerPoint</vt:lpstr>
      <vt:lpstr>доходная часть бюджета   руб.</vt:lpstr>
      <vt:lpstr>Расходы бюджета</vt:lpstr>
      <vt:lpstr>Презентация PowerPoint</vt:lpstr>
      <vt:lpstr>Презентация PowerPoint</vt:lpstr>
      <vt:lpstr>Контактная информация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Oksana</cp:lastModifiedBy>
  <cp:revision>575</cp:revision>
  <cp:lastPrinted>2014-12-09T07:54:47Z</cp:lastPrinted>
  <dcterms:created xsi:type="dcterms:W3CDTF">2014-11-13T03:58:22Z</dcterms:created>
  <dcterms:modified xsi:type="dcterms:W3CDTF">2024-02-07T03:59:47Z</dcterms:modified>
</cp:coreProperties>
</file>