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9"/>
  </p:notesMasterIdLst>
  <p:sldIdLst>
    <p:sldId id="256" r:id="rId2"/>
    <p:sldId id="389" r:id="rId3"/>
    <p:sldId id="390" r:id="rId4"/>
    <p:sldId id="402" r:id="rId5"/>
    <p:sldId id="403" r:id="rId6"/>
    <p:sldId id="392" r:id="rId7"/>
    <p:sldId id="394" r:id="rId8"/>
    <p:sldId id="406" r:id="rId9"/>
    <p:sldId id="407" r:id="rId10"/>
    <p:sldId id="393" r:id="rId11"/>
    <p:sldId id="395" r:id="rId12"/>
    <p:sldId id="398" r:id="rId13"/>
    <p:sldId id="288" r:id="rId14"/>
    <p:sldId id="404" r:id="rId15"/>
    <p:sldId id="397" r:id="rId16"/>
    <p:sldId id="401" r:id="rId17"/>
    <p:sldId id="387" r:id="rId18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911" autoAdjust="0"/>
    <p:restoredTop sz="92383" autoAdjust="0"/>
  </p:normalViewPr>
  <p:slideViewPr>
    <p:cSldViewPr>
      <p:cViewPr varScale="1">
        <p:scale>
          <a:sx n="69" d="100"/>
          <a:sy n="69" d="100"/>
        </p:scale>
        <p:origin x="7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8E6D1-B8BA-4C4B-98F6-35DEB9618FE1}" type="datetimeFigureOut">
              <a:rPr lang="ru-RU" smtClean="0"/>
              <a:pPr/>
              <a:t>27.03.2023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6125"/>
            <a:ext cx="49704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3661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2" y="9443661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1AE7C-263C-483F-9928-E8BB5BD753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92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AE7C-263C-483F-9928-E8BB5BD75357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894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E0B50C-2F5E-4B07-8841-6EDD1381333C}" type="slidenum">
              <a:rPr lang="ru-RU"/>
              <a:pPr>
                <a:spcBef>
                  <a:spcPct val="0"/>
                </a:spcBef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931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27.03.2023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27.03.2023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27.03.2023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27.03.2023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27.03.2023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27.03.2023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27.03.2023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27.03.2023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27.03.2023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27.03.2023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27.03.2023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6EDC7-8922-4DE1-9A91-20789990A4C8}" type="datetimeFigureOut">
              <a:rPr lang="ru-RU" smtClean="0"/>
              <a:pPr/>
              <a:t>27.03.2023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split orient="vert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8864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  <a:p>
            <a:pPr algn="ctr"/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Новоселовского сельского поселения на 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плановый 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2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2357431"/>
            <a:ext cx="60841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соответствии с решением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33-ой </a:t>
            </a:r>
            <a:r>
              <a:rPr lang="ru-RU" b="1" dirty="0" smtClean="0">
                <a:solidFill>
                  <a:srgbClr val="002060"/>
                </a:solidFill>
              </a:rPr>
              <a:t>сессии 02 созыва Новоселовского </a:t>
            </a:r>
            <a:r>
              <a:rPr lang="ru-RU" b="1" dirty="0">
                <a:solidFill>
                  <a:srgbClr val="002060"/>
                </a:solidFill>
              </a:rPr>
              <a:t>сельского  совета    </a:t>
            </a:r>
            <a:r>
              <a:rPr lang="ru-RU" b="1" dirty="0" smtClean="0">
                <a:solidFill>
                  <a:srgbClr val="002060"/>
                </a:solidFill>
              </a:rPr>
              <a:t>№  </a:t>
            </a:r>
            <a:r>
              <a:rPr lang="ru-RU" b="1" dirty="0" smtClean="0">
                <a:solidFill>
                  <a:srgbClr val="002060"/>
                </a:solidFill>
              </a:rPr>
              <a:t>202/22 </a:t>
            </a:r>
            <a:r>
              <a:rPr lang="ru-RU" b="1" dirty="0" smtClean="0">
                <a:solidFill>
                  <a:srgbClr val="002060"/>
                </a:solidFill>
              </a:rPr>
              <a:t>от    </a:t>
            </a:r>
            <a:r>
              <a:rPr lang="ru-RU" b="1" dirty="0" smtClean="0">
                <a:solidFill>
                  <a:srgbClr val="002060"/>
                </a:solidFill>
              </a:rPr>
              <a:t>23.12.2022</a:t>
            </a:r>
            <a:endParaRPr lang="ru-RU" b="1" dirty="0">
              <a:solidFill>
                <a:srgbClr val="002060"/>
              </a:solidFill>
            </a:endParaRPr>
          </a:p>
          <a:p>
            <a:pPr algn="r"/>
            <a:r>
              <a:rPr lang="ru-RU" b="1" dirty="0">
                <a:solidFill>
                  <a:srgbClr val="002060"/>
                </a:solidFill>
              </a:rPr>
              <a:t>  «О </a:t>
            </a:r>
            <a:r>
              <a:rPr lang="ru-RU" b="1" dirty="0" smtClean="0">
                <a:solidFill>
                  <a:srgbClr val="002060"/>
                </a:solidFill>
              </a:rPr>
              <a:t>бюджете муниципального образования  Новоселовское сельское поселение Симферопольского района Республики Крым на </a:t>
            </a:r>
            <a:r>
              <a:rPr lang="ru-RU" b="1" dirty="0" smtClean="0">
                <a:solidFill>
                  <a:srgbClr val="002060"/>
                </a:solidFill>
              </a:rPr>
              <a:t>2023 </a:t>
            </a:r>
            <a:r>
              <a:rPr lang="ru-RU" b="1" dirty="0" smtClean="0">
                <a:solidFill>
                  <a:srgbClr val="002060"/>
                </a:solidFill>
              </a:rPr>
              <a:t>год </a:t>
            </a:r>
            <a:r>
              <a:rPr lang="ru-RU" b="1" dirty="0">
                <a:solidFill>
                  <a:srgbClr val="002060"/>
                </a:solidFill>
              </a:rPr>
              <a:t>и </a:t>
            </a:r>
            <a:r>
              <a:rPr lang="ru-RU" b="1" dirty="0" smtClean="0">
                <a:solidFill>
                  <a:srgbClr val="002060"/>
                </a:solidFill>
              </a:rPr>
              <a:t>на </a:t>
            </a:r>
            <a:r>
              <a:rPr lang="ru-RU" b="1" dirty="0">
                <a:solidFill>
                  <a:srgbClr val="002060"/>
                </a:solidFill>
              </a:rPr>
              <a:t>плановый период </a:t>
            </a:r>
            <a:r>
              <a:rPr lang="ru-RU" b="1" dirty="0" smtClean="0">
                <a:solidFill>
                  <a:srgbClr val="002060"/>
                </a:solidFill>
              </a:rPr>
              <a:t>2024 и 2025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годов». </a:t>
            </a:r>
          </a:p>
        </p:txBody>
      </p:sp>
    </p:spTree>
    <p:extLst>
      <p:ext uri="{BB962C8B-B14F-4D97-AF65-F5344CB8AC3E}">
        <p14:creationId xmlns:p14="http://schemas.microsoft.com/office/powerpoint/2010/main" val="36665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536" y="0"/>
            <a:ext cx="8496944" cy="1268760"/>
          </a:xfrm>
          <a:prstGeom prst="rect">
            <a:avLst/>
          </a:prstGeo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400" baseline="0">
                <a:ln w="12700">
                  <a:solidFill>
                    <a:schemeClr val="tx1">
                      <a:tint val="95000"/>
                    </a:schemeClr>
                  </a:solidFill>
                </a:ln>
                <a:gradFill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i="1" kern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Доходы бюджета</a:t>
            </a:r>
            <a:r>
              <a:rPr lang="ru-RU" altLang="ru-RU" sz="2400" b="1" kern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– поступающие в бюджет денежные средства, за исключением средств, являющихся источниками финансирования дефицита</a:t>
            </a:r>
          </a:p>
        </p:txBody>
      </p:sp>
      <p:sp>
        <p:nvSpPr>
          <p:cNvPr id="3" name="Rectangle 19"/>
          <p:cNvSpPr>
            <a:spLocks noChangeArrowheads="1"/>
          </p:cNvSpPr>
          <p:nvPr/>
        </p:nvSpPr>
        <p:spPr bwMode="auto">
          <a:xfrm>
            <a:off x="0" y="3140968"/>
            <a:ext cx="3347864" cy="37170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t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Поступления от уплаты </a:t>
            </a:r>
          </a:p>
          <a:p>
            <a:pPr algn="ctr"/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налогов, установленных </a:t>
            </a:r>
          </a:p>
          <a:p>
            <a:pPr algn="ctr"/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Налоговым Кодексом РФ: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</a:t>
            </a:r>
            <a:r>
              <a:rPr lang="ru-RU" altLang="ru-RU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доходы </a:t>
            </a:r>
            <a:endParaRPr lang="ru-RU" altLang="ru-RU" sz="20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единый сельскохозяйственный </a:t>
            </a:r>
          </a:p>
          <a:p>
            <a:pPr algn="ctr"/>
            <a:r>
              <a:rPr lang="ru-RU" alt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налог;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налоги на имущество;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земельный налог;</a:t>
            </a:r>
            <a:endParaRPr lang="ru-RU" altLang="ru-RU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госпошлина</a:t>
            </a:r>
          </a:p>
        </p:txBody>
      </p:sp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3419872" y="3212976"/>
            <a:ext cx="2736304" cy="364502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t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установленные</a:t>
            </a:r>
          </a:p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законодательством </a:t>
            </a:r>
          </a:p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Федерации: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</a:t>
            </a:r>
            <a:r>
              <a:rPr lang="ru-RU" alt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 использования</a:t>
            </a:r>
          </a:p>
          <a:p>
            <a:pPr algn="ctr"/>
            <a:r>
              <a:rPr lang="ru-RU" alt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endParaRPr lang="ru-RU" alt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имущества;</a:t>
            </a:r>
            <a:endParaRPr lang="ru-RU" alt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прочие доходы от </a:t>
            </a: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компенсации затрат</a:t>
            </a:r>
            <a:endParaRPr lang="ru-RU" alt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6300192" y="3140968"/>
            <a:ext cx="2838415" cy="37170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Поступления от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других бюджетов:     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субвенции </a:t>
            </a:r>
            <a:r>
              <a:rPr lang="ru-RU" alt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бюджетам бюджетной системы Российской Федерации;</a:t>
            </a:r>
            <a:endParaRPr lang="ru-RU" alt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alt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 </a:t>
            </a:r>
            <a:r>
              <a:rPr lang="ru-RU" alt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бюджетам бюджетной системы Российской </a:t>
            </a:r>
            <a:r>
              <a:rPr lang="ru-RU" alt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Федерации;</a:t>
            </a:r>
            <a:endPara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субсидии </a:t>
            </a:r>
            <a:r>
              <a:rPr lang="ru-RU" alt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бюджетам бюджетной системы Российской Федерации (межбюджетные субсидии</a:t>
            </a:r>
            <a:r>
              <a:rPr lang="ru-RU" alt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ctr"/>
            <a:r>
              <a:rPr lang="ru-RU" alt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Иные </a:t>
            </a:r>
            <a:r>
              <a:rPr lang="ru-RU" alt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</a:t>
            </a:r>
            <a:endParaRPr lang="ru-RU" alt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22"/>
          <p:cNvSpPr>
            <a:spLocks noChangeArrowheads="1"/>
          </p:cNvSpPr>
          <p:nvPr/>
        </p:nvSpPr>
        <p:spPr bwMode="auto">
          <a:xfrm>
            <a:off x="1475656" y="2636912"/>
            <a:ext cx="504825" cy="4921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7380312" y="2636912"/>
            <a:ext cx="504825" cy="4921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8" name="AutoShape 24"/>
          <p:cNvSpPr>
            <a:spLocks noChangeArrowheads="1"/>
          </p:cNvSpPr>
          <p:nvPr/>
        </p:nvSpPr>
        <p:spPr bwMode="auto">
          <a:xfrm>
            <a:off x="4499992" y="2636912"/>
            <a:ext cx="504825" cy="4921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grpSp>
        <p:nvGrpSpPr>
          <p:cNvPr id="9" name="Organization Chart 10"/>
          <p:cNvGrpSpPr>
            <a:grpSpLocks/>
          </p:cNvGrpSpPr>
          <p:nvPr/>
        </p:nvGrpSpPr>
        <p:grpSpPr bwMode="auto">
          <a:xfrm>
            <a:off x="252344" y="1197323"/>
            <a:ext cx="8711841" cy="1471613"/>
            <a:chOff x="73" y="874"/>
            <a:chExt cx="4748" cy="927"/>
          </a:xfrm>
          <a:blipFill>
            <a:blip r:embed="rId2"/>
            <a:tile tx="0" ty="0" sx="100000" sy="100000" flip="none" algn="tl"/>
          </a:blipFill>
        </p:grpSpPr>
        <p:cxnSp>
          <p:nvCxnSpPr>
            <p:cNvPr id="10" name="_s8196"/>
            <p:cNvCxnSpPr>
              <a:cxnSpLocks noChangeShapeType="1"/>
              <a:stCxn id="16" idx="0"/>
              <a:endCxn id="13" idx="2"/>
            </p:cNvCxnSpPr>
            <p:nvPr/>
          </p:nvCxnSpPr>
          <p:spPr bwMode="auto">
            <a:xfrm rot="16200000" flipV="1">
              <a:off x="3237" y="420"/>
              <a:ext cx="137" cy="1678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</p:cxnSp>
        <p:cxnSp>
          <p:nvCxnSpPr>
            <p:cNvPr id="11" name="_s8197"/>
            <p:cNvCxnSpPr>
              <a:cxnSpLocks noChangeShapeType="1"/>
              <a:stCxn id="15" idx="0"/>
              <a:endCxn id="13" idx="2"/>
            </p:cNvCxnSpPr>
            <p:nvPr/>
          </p:nvCxnSpPr>
          <p:spPr bwMode="auto">
            <a:xfrm rot="16200000" flipV="1">
              <a:off x="2442" y="1214"/>
              <a:ext cx="147" cy="98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</p:cxnSp>
        <p:cxnSp>
          <p:nvCxnSpPr>
            <p:cNvPr id="12" name="_s8198"/>
            <p:cNvCxnSpPr>
              <a:cxnSpLocks noChangeShapeType="1"/>
            </p:cNvCxnSpPr>
            <p:nvPr/>
          </p:nvCxnSpPr>
          <p:spPr bwMode="auto">
            <a:xfrm rot="5400000" flipH="1" flipV="1">
              <a:off x="1583" y="465"/>
              <a:ext cx="137" cy="1589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</p:cxnSp>
        <p:sp>
          <p:nvSpPr>
            <p:cNvPr id="13" name="_s8199"/>
            <p:cNvSpPr>
              <a:spLocks noChangeArrowheads="1"/>
            </p:cNvSpPr>
            <p:nvPr/>
          </p:nvSpPr>
          <p:spPr bwMode="auto">
            <a:xfrm>
              <a:off x="151" y="874"/>
              <a:ext cx="4631" cy="31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868" tIns="43434" rIns="86868" bIns="4343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8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Доходы бюджета Новоселовского сельского поселения</a:t>
              </a:r>
            </a:p>
          </p:txBody>
        </p:sp>
        <p:sp>
          <p:nvSpPr>
            <p:cNvPr id="14" name="_s8200"/>
            <p:cNvSpPr>
              <a:spLocks noChangeArrowheads="1"/>
            </p:cNvSpPr>
            <p:nvPr/>
          </p:nvSpPr>
          <p:spPr bwMode="auto">
            <a:xfrm>
              <a:off x="73" y="1327"/>
              <a:ext cx="1609" cy="454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868" tIns="43434" rIns="86868" bIns="4343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Налоговые доходы</a:t>
              </a:r>
            </a:p>
          </p:txBody>
        </p:sp>
        <p:sp>
          <p:nvSpPr>
            <p:cNvPr id="15" name="_s8201"/>
            <p:cNvSpPr>
              <a:spLocks noChangeArrowheads="1"/>
            </p:cNvSpPr>
            <p:nvPr/>
          </p:nvSpPr>
          <p:spPr bwMode="auto">
            <a:xfrm>
              <a:off x="1760" y="1337"/>
              <a:ext cx="1609" cy="464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868" tIns="43434" rIns="86868" bIns="4343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Неналоговые доходы</a:t>
              </a:r>
            </a:p>
          </p:txBody>
        </p:sp>
        <p:sp>
          <p:nvSpPr>
            <p:cNvPr id="16" name="_s8202"/>
            <p:cNvSpPr>
              <a:spLocks noChangeArrowheads="1"/>
            </p:cNvSpPr>
            <p:nvPr/>
          </p:nvSpPr>
          <p:spPr bwMode="auto">
            <a:xfrm>
              <a:off x="3467" y="1327"/>
              <a:ext cx="1354" cy="464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868" tIns="43434" rIns="86868" bIns="4343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Безвозмездные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поступления</a:t>
              </a: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7544" y="0"/>
            <a:ext cx="8280920" cy="1143000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1" sz="4400" baseline="0">
                <a:ln w="12700">
                  <a:solidFill>
                    <a:schemeClr val="tx1">
                      <a:tint val="95000"/>
                    </a:schemeClr>
                  </a:solidFill>
                </a:ln>
                <a:gradFill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3200" b="1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сведения </a:t>
            </a:r>
            <a:br>
              <a:rPr lang="ru-RU" altLang="ru-RU" sz="3200" b="1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 межбюджетных отношениях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3528" y="1124744"/>
            <a:ext cx="8496944" cy="1105921"/>
          </a:xfrm>
          <a:prstGeom prst="rect">
            <a:avLst/>
          </a:prstGeom>
        </p:spPr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/>
              <a:buChar char="n"/>
              <a:defRPr kumimoji="1" sz="3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tx2">
                  <a:shade val="75000"/>
                </a:schemeClr>
              </a:buClr>
              <a:buSzPct val="85000"/>
              <a:buFont typeface="Wingdings"/>
              <a:buChar char="n"/>
              <a:defRPr kumimoji="1" sz="2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4">
                  <a:shade val="50000"/>
                </a:schemeClr>
              </a:buClr>
              <a:buSzPct val="75000"/>
              <a:buFont typeface="Wingdings"/>
              <a:buChar char="n"/>
              <a:defRPr kumimoji="1"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6">
                  <a:shade val="50000"/>
                </a:schemeClr>
              </a:buClr>
              <a:buSzPct val="75000"/>
              <a:buFont typeface="Wingdings"/>
              <a:buChar char="n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3">
                  <a:shade val="50000"/>
                </a:schemeClr>
              </a:buClr>
              <a:buSzPct val="70000"/>
              <a:buFont typeface="Wingdings"/>
              <a:buChar char="n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2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5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5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</a:pPr>
            <a:r>
              <a:rPr lang="ru-RU" altLang="ru-RU" sz="2000" b="1" i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  <a:r>
              <a:rPr lang="ru-RU" altLang="ru-RU" sz="20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это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</a:t>
            </a:r>
          </a:p>
          <a:p>
            <a:pPr>
              <a:lnSpc>
                <a:spcPct val="90000"/>
              </a:lnSpc>
            </a:pPr>
            <a:endParaRPr lang="ru-RU" altLang="ru-RU" sz="1600" kern="0" dirty="0" smtClean="0"/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2195736" y="2420888"/>
            <a:ext cx="4464496" cy="2376264"/>
          </a:xfrm>
          <a:prstGeom prst="octagon">
            <a:avLst>
              <a:gd name="adj" fmla="val 2928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</a:t>
            </a:r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это средства,</a:t>
            </a:r>
          </a:p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предоставляемые одним бюджетом</a:t>
            </a:r>
          </a:p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бюджетной системы Российской Федерации</a:t>
            </a:r>
          </a:p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другому бюджету бюджетной системы </a:t>
            </a:r>
          </a:p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</a:p>
        </p:txBody>
      </p:sp>
      <p:sp>
        <p:nvSpPr>
          <p:cNvPr id="5" name="Document"/>
          <p:cNvSpPr>
            <a:spLocks noEditPoints="1" noChangeArrowheads="1"/>
          </p:cNvSpPr>
          <p:nvPr/>
        </p:nvSpPr>
        <p:spPr bwMode="auto">
          <a:xfrm>
            <a:off x="250825" y="2349500"/>
            <a:ext cx="1352550" cy="180975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Document"/>
          <p:cNvSpPr>
            <a:spLocks noEditPoints="1" noChangeArrowheads="1"/>
          </p:cNvSpPr>
          <p:nvPr/>
        </p:nvSpPr>
        <p:spPr bwMode="auto">
          <a:xfrm>
            <a:off x="0" y="2420888"/>
            <a:ext cx="2017713" cy="215900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 (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 лат. "</a:t>
            </a:r>
            <a:r>
              <a:rPr lang="en-US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Dotatio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– дар, пожертвование</a:t>
            </a:r>
            <a:r>
              <a:rPr 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предоставляются без определения конкретной цели их использования</a:t>
            </a:r>
            <a:endParaRPr lang="ru-RU" sz="1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ocument"/>
          <p:cNvSpPr>
            <a:spLocks noEditPoints="1" noChangeArrowheads="1"/>
          </p:cNvSpPr>
          <p:nvPr/>
        </p:nvSpPr>
        <p:spPr bwMode="auto">
          <a:xfrm>
            <a:off x="6732588" y="2420938"/>
            <a:ext cx="2305050" cy="2087562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Иные межбюджетные трансферты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предоставляются на определённые цели</a:t>
            </a:r>
          </a:p>
        </p:txBody>
      </p:sp>
      <p:sp>
        <p:nvSpPr>
          <p:cNvPr id="8" name="Document"/>
          <p:cNvSpPr>
            <a:spLocks noEditPoints="1" noChangeArrowheads="1"/>
          </p:cNvSpPr>
          <p:nvPr/>
        </p:nvSpPr>
        <p:spPr bwMode="auto">
          <a:xfrm>
            <a:off x="1" y="4869160"/>
            <a:ext cx="3563888" cy="1988839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Субвенции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(от лат. "</a:t>
            </a:r>
            <a:r>
              <a:rPr lang="en-US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Subvenire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–</a:t>
            </a: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приходить на помощь) – предоставляются на финансирование "переданных" другим публично-правовым образованиям полномочий</a:t>
            </a:r>
          </a:p>
        </p:txBody>
      </p:sp>
      <p:sp>
        <p:nvSpPr>
          <p:cNvPr id="9" name="Document"/>
          <p:cNvSpPr>
            <a:spLocks noEditPoints="1" noChangeArrowheads="1"/>
          </p:cNvSpPr>
          <p:nvPr/>
        </p:nvSpPr>
        <p:spPr bwMode="auto">
          <a:xfrm>
            <a:off x="5004048" y="4869160"/>
            <a:ext cx="3888432" cy="182880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Субсидии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(от лат. "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Subsidium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– поддержка) – предоставляются на условиях долевого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расходов других бюджетов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24544" y="260648"/>
            <a:ext cx="91499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Основные параметры бюджета </a:t>
            </a:r>
          </a:p>
          <a:p>
            <a:pPr algn="ctr"/>
            <a:r>
              <a:rPr lang="ru-RU" sz="2400" b="1" i="1" dirty="0" smtClean="0"/>
              <a:t>Новоселовского сельского поселения </a:t>
            </a:r>
          </a:p>
          <a:p>
            <a:pPr algn="ctr"/>
            <a:r>
              <a:rPr lang="ru-RU" sz="2400" b="1" i="1" dirty="0" smtClean="0"/>
              <a:t>на 2022 и на плановый период 2023 и 2024 годов (тыс</a:t>
            </a:r>
            <a:r>
              <a:rPr lang="ru-RU" sz="2400" b="1" i="1" dirty="0"/>
              <a:t>. руб</a:t>
            </a:r>
            <a:r>
              <a:rPr lang="ru-RU" sz="2400" b="1" i="1" dirty="0" smtClean="0"/>
              <a:t>.)</a:t>
            </a:r>
            <a:endParaRPr lang="ru-RU" sz="2400" b="1" i="1" dirty="0"/>
          </a:p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961579"/>
              </p:ext>
            </p:extLst>
          </p:nvPr>
        </p:nvGraphicFramePr>
        <p:xfrm>
          <a:off x="395536" y="1880240"/>
          <a:ext cx="7920880" cy="450352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90210"/>
                <a:gridCol w="1800201"/>
                <a:gridCol w="1890210"/>
                <a:gridCol w="2340259"/>
              </a:tblGrid>
              <a:tr h="539933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Наименование показателей</a:t>
                      </a:r>
                      <a:endParaRPr lang="ru-RU" sz="2000" b="1" i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u="none" strike="noStrike" baseline="0" dirty="0" smtClean="0"/>
                        <a:t>Плановое значение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i="1" u="none" strike="noStrike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i="1" u="none" strike="noStrike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693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u="none" strike="noStrike" baseline="0" dirty="0" smtClean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ru-RU" sz="2000" b="1" i="1" u="none" strike="noStrike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u="none" strike="noStrike" baseline="0" dirty="0" smtClean="0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ru-RU" sz="2000" b="1" i="1" u="none" strike="noStrike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u="none" strike="noStrike" baseline="0" dirty="0" smtClean="0">
                          <a:solidFill>
                            <a:schemeClr val="tx1"/>
                          </a:solidFill>
                        </a:rPr>
                        <a:t>2024</a:t>
                      </a:r>
                      <a:endParaRPr lang="ru-RU" sz="2000" b="1" i="1" u="none" strike="noStrike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119144">
                <a:tc>
                  <a:txBody>
                    <a:bodyPr/>
                    <a:lstStyle/>
                    <a:p>
                      <a:pPr algn="ctr"/>
                      <a:r>
                        <a:rPr lang="ru-RU" sz="2400" u="none" strike="noStrike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3 508 ,15</a:t>
                      </a:r>
                      <a:endParaRPr lang="ru-RU" sz="2000" b="1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3 695, 69</a:t>
                      </a:r>
                      <a:endParaRPr lang="ru-RU" sz="2000" b="1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3 806 ,54</a:t>
                      </a:r>
                      <a:endParaRPr lang="ru-RU" sz="2000" b="1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6172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u="none" strike="noStrike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3 508,15</a:t>
                      </a:r>
                      <a:endParaRPr lang="ru-RU" sz="2000" b="1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3 695, 69</a:t>
                      </a:r>
                      <a:endParaRPr lang="ru-RU" sz="2000" b="1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3 806 ,54</a:t>
                      </a:r>
                      <a:endParaRPr lang="ru-RU" sz="2000" b="1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152128">
                <a:tc>
                  <a:txBody>
                    <a:bodyPr/>
                    <a:lstStyle/>
                    <a:p>
                      <a:pPr algn="ctr"/>
                      <a:r>
                        <a:rPr lang="ru-RU" sz="2400" u="none" strike="noStrike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 , профицит (+)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  <a:p>
                      <a:pPr algn="ctr"/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8892480" cy="62068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доходная часть бюджета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772816"/>
            <a:ext cx="7848872" cy="4608512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317911"/>
              </p:ext>
            </p:extLst>
          </p:nvPr>
        </p:nvGraphicFramePr>
        <p:xfrm>
          <a:off x="467544" y="836711"/>
          <a:ext cx="8424937" cy="5805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8592"/>
                <a:gridCol w="978737"/>
                <a:gridCol w="1058804"/>
                <a:gridCol w="1058804"/>
              </a:tblGrid>
              <a:tr h="38212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87247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доходы, в том числе: 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1277,65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1342,72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1410,27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5436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684,71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730,59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2943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сельскохозяйственный налог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232,79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238,61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241,47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29434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79,65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87,61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96,37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2943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270,50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275,91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281,43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3076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543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доходы, в том числе: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83,32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86,65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1208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находящего в государственной и  муниципальной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собственности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83,32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86,65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5436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в том числе: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2147,18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2266,32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2306,15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5436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1562,74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1651,16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1686,82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5436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100,49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103,82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5436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487,03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514,66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515,51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5436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 ДОХОДЫ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3508,15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3695,69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3806,54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82612"/>
          </a:xfrm>
        </p:spPr>
        <p:txBody>
          <a:bodyPr/>
          <a:lstStyle/>
          <a:p>
            <a:pPr algn="ctr" eaLnBrk="1" hangingPunct="1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</a:p>
        </p:txBody>
      </p:sp>
      <p:sp>
        <p:nvSpPr>
          <p:cNvPr id="21507" name="Содержимое 2"/>
          <p:cNvSpPr>
            <a:spLocks noGrp="1"/>
          </p:cNvSpPr>
          <p:nvPr>
            <p:ph sz="quarter" idx="1"/>
          </p:nvPr>
        </p:nvSpPr>
        <p:spPr>
          <a:xfrm>
            <a:off x="0" y="714375"/>
            <a:ext cx="9144000" cy="6143625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b="1" dirty="0" smtClean="0"/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-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средства, за исключением средств, являющихся источниками дефицита бюджета.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Формирование расходов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</a:t>
            </a:r>
          </a:p>
          <a:p>
            <a:pPr lvl="1" algn="just" eaLnBrk="1" hangingPunct="1">
              <a:buFont typeface="Wingdings 2" panose="05020102010507070707" pitchFamily="18" charset="2"/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бюджета:</a:t>
            </a:r>
          </a:p>
          <a:p>
            <a:pPr lvl="1" algn="just" eaLnBrk="1" hangingPunct="1">
              <a:buFont typeface="Wingdings" panose="05000000000000000000" pitchFamily="2" charset="2"/>
              <a:buChar char="v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разделам;</a:t>
            </a:r>
          </a:p>
          <a:p>
            <a:pPr lvl="1" algn="just" eaLnBrk="1" hangingPunct="1">
              <a:buFont typeface="Wingdings" panose="05000000000000000000" pitchFamily="2" charset="2"/>
              <a:buChar char="v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ведомствам;</a:t>
            </a:r>
          </a:p>
          <a:p>
            <a:pPr lvl="1" algn="just" eaLnBrk="1" hangingPunct="1">
              <a:buFont typeface="Wingdings" panose="05000000000000000000" pitchFamily="2" charset="2"/>
              <a:buChar char="v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  Новоселовского сельского поселения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8806" y="3679031"/>
            <a:ext cx="8858250" cy="35718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Разделы классификации расходов бюджетов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2875" y="4429125"/>
            <a:ext cx="1000125" cy="9286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01 «Общегосударственные вопросы»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72438" y="4429125"/>
            <a:ext cx="928687" cy="928688"/>
          </a:xfrm>
          <a:prstGeom prst="round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bg1"/>
                </a:solidFill>
              </a:rPr>
              <a:t>07 «Образование»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85875" y="4429125"/>
            <a:ext cx="1000125" cy="928688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02 «Национальная оборона»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75" y="5429250"/>
            <a:ext cx="1285875" cy="78581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08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«Культура , кинематография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28875" y="4429125"/>
            <a:ext cx="1214438" cy="92868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03 «Национальная безопасность и правоохранительная деятельность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00188" y="5429250"/>
            <a:ext cx="1071562" cy="78581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09 «Здравоохранение»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14813" y="4429125"/>
            <a:ext cx="1000125" cy="92868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04 «Национальная экономика»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786563" y="4429125"/>
            <a:ext cx="1071562" cy="92868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bg1"/>
                </a:solidFill>
              </a:rPr>
              <a:t>06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bg1"/>
                </a:solidFill>
              </a:rPr>
              <a:t> «Охрана окружающей среды»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43188" y="5429250"/>
            <a:ext cx="1214437" cy="7858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10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 «Социальная политика»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00688" y="4429125"/>
            <a:ext cx="1071562" cy="9286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</a:rPr>
              <a:t>05 «</a:t>
            </a:r>
            <a:r>
              <a:rPr lang="ru-RU" sz="1000" dirty="0">
                <a:solidFill>
                  <a:schemeClr val="tx1"/>
                </a:solidFill>
              </a:rPr>
              <a:t>Жилищно-коммунальное</a:t>
            </a:r>
            <a:r>
              <a:rPr lang="ru-RU" sz="1050" dirty="0">
                <a:solidFill>
                  <a:schemeClr val="tx1"/>
                </a:solidFill>
              </a:rPr>
              <a:t> хозяйство»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29063" y="5429250"/>
            <a:ext cx="1143000" cy="7858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2"/>
                </a:solidFill>
              </a:rPr>
              <a:t>11 «Физическая культура»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143500" y="5429250"/>
            <a:ext cx="1143000" cy="78581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12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 «Средства массовой информации»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57938" y="5429250"/>
            <a:ext cx="1357312" cy="1214438"/>
          </a:xfrm>
          <a:prstGeom prst="roundRect">
            <a:avLst/>
          </a:prstGeom>
          <a:solidFill>
            <a:srgbClr val="ED1F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13 «Обслуживание государственного и муниципального долга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786688" y="5429250"/>
            <a:ext cx="1214437" cy="121443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C00000"/>
                </a:solidFill>
              </a:rPr>
              <a:t>14 «межбюджетные трансферты общего характера</a:t>
            </a:r>
            <a:r>
              <a:rPr lang="ru-RU" sz="1000" dirty="0">
                <a:solidFill>
                  <a:schemeClr val="tx1"/>
                </a:solidFill>
              </a:rPr>
              <a:t>»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rot="5400000">
            <a:off x="8108951" y="4321175"/>
            <a:ext cx="214312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7180263" y="4321175"/>
            <a:ext cx="2143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>
            <a:off x="5751513" y="4321175"/>
            <a:ext cx="2143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534987" y="4322763"/>
            <a:ext cx="21431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5400000">
            <a:off x="1679576" y="4321175"/>
            <a:ext cx="214312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>
            <a:off x="2894013" y="4321175"/>
            <a:ext cx="2143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>
            <a:off x="4608512" y="4322763"/>
            <a:ext cx="21431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5400000">
            <a:off x="608013" y="4821238"/>
            <a:ext cx="1214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5400000">
            <a:off x="1751013" y="4821238"/>
            <a:ext cx="1214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5400000">
            <a:off x="3108325" y="4821238"/>
            <a:ext cx="1214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rot="5400000">
            <a:off x="3535363" y="4822825"/>
            <a:ext cx="1214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rot="5400000">
            <a:off x="4679950" y="4821238"/>
            <a:ext cx="1214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rot="5400000">
            <a:off x="7323932" y="4822031"/>
            <a:ext cx="12128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rot="5400000">
            <a:off x="6038057" y="4822031"/>
            <a:ext cx="12128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7412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144000" cy="19168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/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Расходы Новоселовского сельского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и на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период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 (тыс. руб.)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539478"/>
              </p:ext>
            </p:extLst>
          </p:nvPr>
        </p:nvGraphicFramePr>
        <p:xfrm>
          <a:off x="395536" y="1844823"/>
          <a:ext cx="8568952" cy="3975991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5400600"/>
                <a:gridCol w="1224136"/>
                <a:gridCol w="1008112"/>
                <a:gridCol w="936104"/>
              </a:tblGrid>
              <a:tr h="48729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51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2518,73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2619,30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2618,84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51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96,68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99,76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103,10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51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487,03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514,66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515,51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51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399,31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378,13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402,45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577450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  <a:endParaRPr lang="ru-RU" sz="1800" b="1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6,40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6,83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7,28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5337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Условно-утвержденные расходы</a:t>
                      </a:r>
                      <a:endParaRPr lang="ru-RU" sz="18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77,01</a:t>
                      </a:r>
                      <a:endParaRPr lang="ru-RU" sz="18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159,36</a:t>
                      </a:r>
                      <a:endParaRPr lang="ru-RU" sz="18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5721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  РАСХОДОВ</a:t>
                      </a:r>
                      <a:endParaRPr lang="ru-RU" sz="18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3508,15</a:t>
                      </a:r>
                      <a:endParaRPr lang="ru-RU" sz="18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3695,69</a:t>
                      </a:r>
                      <a:endParaRPr lang="ru-RU" sz="18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3806,54</a:t>
                      </a:r>
                      <a:endParaRPr lang="ru-RU" sz="18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137" y="-10723"/>
            <a:ext cx="9036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 и  на плановый период 2023 и  2024 годов (тыс.руб.)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606452"/>
              </p:ext>
            </p:extLst>
          </p:nvPr>
        </p:nvGraphicFramePr>
        <p:xfrm>
          <a:off x="467544" y="1412776"/>
          <a:ext cx="7992888" cy="48041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96544"/>
                <a:gridCol w="995148"/>
                <a:gridCol w="1136073"/>
                <a:gridCol w="965123"/>
              </a:tblGrid>
              <a:tr h="11531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муниципальной  программы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2023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2024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82500">
                <a:tc>
                  <a:txBody>
                    <a:bodyPr/>
                    <a:lstStyle/>
                    <a:p>
                      <a:r>
                        <a:rPr lang="ru-RU" sz="16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«Совершенствование местного самоуправления</a:t>
                      </a:r>
                    </a:p>
                    <a:p>
                      <a:r>
                        <a:rPr lang="ru-RU" sz="16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администрации Новоселовского сельского поселения</a:t>
                      </a:r>
                    </a:p>
                    <a:p>
                      <a:r>
                        <a:rPr lang="ru-RU" sz="16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Симферопольского района Республики Крым на 2022 год</a:t>
                      </a:r>
                    </a:p>
                    <a:p>
                      <a:r>
                        <a:rPr lang="ru-RU" sz="16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  на плановый период  2023 и 2024</a:t>
                      </a:r>
                      <a:r>
                        <a:rPr lang="ru-RU" sz="1600" b="1" i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годов»</a:t>
                      </a:r>
                      <a:endParaRPr lang="ru-RU" sz="16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2511,07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2611,64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2611,19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906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«Дорожное хозяйство на 2022 - 2024 годы»</a:t>
                      </a:r>
                      <a:endParaRPr lang="ru-RU" sz="16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487,03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514,66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515,51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906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800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Благоустройство территории Новоселовского сельского поселения Симферопольского района Республики Крым на 2022 год и на плановый период 2023 и 2024 годов»</a:t>
                      </a:r>
                      <a:endParaRPr lang="ru-RU" sz="16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399,31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378,13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402,45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48072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endParaRPr lang="ru-RU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507288" cy="5544616"/>
          </a:xfrm>
        </p:spPr>
        <p:txBody>
          <a:bodyPr>
            <a:normAutofit fontScale="92500" lnSpcReduction="10000"/>
          </a:bodyPr>
          <a:lstStyle/>
          <a:p>
            <a:pPr marL="137160" indent="0" algn="ctr">
              <a:buNone/>
            </a:pPr>
            <a:r>
              <a:rPr lang="ru-RU" sz="2400" b="1" i="1" dirty="0"/>
              <a:t>«Бюджет для граждан» </a:t>
            </a:r>
            <a:endParaRPr lang="ru-RU" sz="2400" dirty="0"/>
          </a:p>
          <a:p>
            <a:pPr marL="137160" indent="0" algn="ctr">
              <a:buNone/>
            </a:pPr>
            <a:r>
              <a:rPr lang="ru-RU" sz="2400" b="1" i="1" dirty="0" smtClean="0"/>
              <a:t>Подготовлен администрацией Новоселовского сельского поселения</a:t>
            </a:r>
            <a:endParaRPr lang="ru-RU" sz="2400" dirty="0"/>
          </a:p>
          <a:p>
            <a:pPr marL="137160" indent="0" algn="ctr">
              <a:buNone/>
            </a:pPr>
            <a:endParaRPr lang="ru-RU" sz="2400" b="1" i="1" dirty="0" smtClean="0"/>
          </a:p>
          <a:p>
            <a:pPr marL="137160" indent="0" algn="ctr">
              <a:buNone/>
            </a:pPr>
            <a:r>
              <a:rPr lang="ru-RU" sz="2400" b="1" i="1" dirty="0"/>
              <a:t>Наш </a:t>
            </a:r>
            <a:r>
              <a:rPr lang="ru-RU" sz="2400" b="1" i="1" dirty="0" smtClean="0"/>
              <a:t>адрес: Республика Крым, Симферопольский р-он, с. Новоселовка, ул. Комсомольская, 26</a:t>
            </a:r>
            <a:endParaRPr lang="ru-RU" sz="2400" i="1" dirty="0"/>
          </a:p>
          <a:p>
            <a:pPr marL="137160" indent="0" algn="ctr">
              <a:buNone/>
            </a:pPr>
            <a:r>
              <a:rPr lang="ru-RU" sz="2400" b="1" i="1" dirty="0"/>
              <a:t>Телефоны: </a:t>
            </a:r>
            <a:r>
              <a:rPr lang="ru-RU" sz="2400" b="1" i="1" dirty="0" smtClean="0"/>
              <a:t>+7(3652) 334-273</a:t>
            </a:r>
          </a:p>
          <a:p>
            <a:pPr marL="137160" indent="0" algn="ctr">
              <a:buNone/>
            </a:pPr>
            <a:r>
              <a:rPr lang="ru-RU" sz="2400" b="1" i="1" dirty="0" smtClean="0"/>
              <a:t>адрес </a:t>
            </a:r>
            <a:r>
              <a:rPr lang="ru-RU" sz="2400" b="1" i="1" dirty="0"/>
              <a:t>электронной почты: </a:t>
            </a:r>
            <a:r>
              <a:rPr lang="en-US" sz="2400" b="1" i="1" u="sng" dirty="0" smtClean="0"/>
              <a:t>novoselovka2009@mail.ru</a:t>
            </a:r>
            <a:r>
              <a:rPr lang="ru-RU" sz="2400" b="1" i="1" dirty="0" smtClean="0"/>
              <a:t>,                           сайт</a:t>
            </a:r>
            <a:r>
              <a:rPr lang="ru-RU" sz="2400" b="1" i="1" dirty="0"/>
              <a:t>:  </a:t>
            </a:r>
            <a:r>
              <a:rPr lang="en-US" sz="2400" b="1" i="1" dirty="0"/>
              <a:t>www</a:t>
            </a:r>
            <a:r>
              <a:rPr lang="ru-RU" sz="2400" b="1" i="1" dirty="0" smtClean="0"/>
              <a:t>.</a:t>
            </a:r>
            <a:r>
              <a:rPr lang="en-US" sz="2400" b="1" i="1" dirty="0" smtClean="0"/>
              <a:t> </a:t>
            </a:r>
            <a:r>
              <a:rPr lang="ru-RU" sz="2400" b="1" i="1" dirty="0" smtClean="0"/>
              <a:t>Новоселовка-</a:t>
            </a:r>
            <a:r>
              <a:rPr lang="ru-RU" sz="2400" b="1" i="1" dirty="0" err="1" smtClean="0"/>
              <a:t>адм.рф</a:t>
            </a:r>
            <a:endParaRPr lang="ru-RU" sz="2400" b="1" i="1" dirty="0" smtClean="0"/>
          </a:p>
          <a:p>
            <a:pPr marL="137160" indent="0" algn="ctr">
              <a:buNone/>
            </a:pPr>
            <a:endParaRPr lang="ru-RU" sz="2400" b="1" i="1" dirty="0" smtClean="0"/>
          </a:p>
          <a:p>
            <a:pPr marL="137160" indent="0" algn="ctr">
              <a:buNone/>
            </a:pPr>
            <a:r>
              <a:rPr lang="ru-RU" sz="2400" dirty="0" smtClean="0"/>
              <a:t>	</a:t>
            </a:r>
            <a:r>
              <a:rPr lang="ru-RU" sz="2400" b="1" i="1" dirty="0" smtClean="0"/>
              <a:t>Бюджет </a:t>
            </a:r>
            <a:r>
              <a:rPr lang="ru-RU" sz="2400" b="1" i="1" dirty="0"/>
              <a:t>для граждан размещен на  Официальном сайте  </a:t>
            </a:r>
            <a:r>
              <a:rPr lang="ru-RU" sz="2400" b="1" i="1" dirty="0" smtClean="0"/>
              <a:t>администрации Новоселовского сельского поселения в </a:t>
            </a:r>
            <a:r>
              <a:rPr lang="ru-RU" sz="2400" b="1" i="1" dirty="0"/>
              <a:t>отдельной рубрике «Бюджет для граждан</a:t>
            </a:r>
            <a:r>
              <a:rPr lang="ru-RU" sz="2400" b="1" i="1" dirty="0" smtClean="0"/>
              <a:t>»</a:t>
            </a:r>
            <a:endParaRPr lang="ru-RU" sz="2400" b="1" i="1" dirty="0"/>
          </a:p>
          <a:p>
            <a:pPr algn="ctr"/>
            <a:endParaRPr lang="ru-RU" sz="2400" b="1" i="1" dirty="0"/>
          </a:p>
          <a:p>
            <a:pPr marL="137160" indent="0" algn="ctr">
              <a:buNone/>
            </a:pPr>
            <a:r>
              <a:rPr lang="ru-RU" sz="2400" b="1" i="1" dirty="0" smtClean="0"/>
              <a:t>	</a:t>
            </a:r>
            <a:endParaRPr lang="ru-RU" sz="2400" b="1" i="1" dirty="0"/>
          </a:p>
          <a:p>
            <a:pPr marL="137160" indent="0" algn="ctr">
              <a:buNone/>
            </a:pPr>
            <a:endParaRPr lang="ru-RU" sz="1800" i="1" dirty="0"/>
          </a:p>
          <a:p>
            <a:pPr marL="137160" indent="0" algn="ctr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67164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280920" cy="129614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Уважаемые жители        Новоселовского сельского поселения!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484784"/>
            <a:ext cx="8964488" cy="5373216"/>
          </a:xfrm>
        </p:spPr>
        <p:txBody>
          <a:bodyPr>
            <a:normAutofit fontScale="55000" lnSpcReduction="20000"/>
          </a:bodyPr>
          <a:lstStyle/>
          <a:p>
            <a:pPr indent="357188" algn="just"/>
            <a:endParaRPr lang="ru-RU" sz="9600" i="1" dirty="0" smtClean="0">
              <a:solidFill>
                <a:schemeClr val="tx1">
                  <a:lumMod val="95000"/>
                </a:schemeClr>
              </a:solidFill>
            </a:endParaRPr>
          </a:p>
          <a:p>
            <a:pPr indent="357188"/>
            <a:r>
              <a:rPr lang="ru-RU" sz="9600" b="1" i="1" dirty="0" smtClean="0">
                <a:solidFill>
                  <a:schemeClr val="tx1">
                    <a:lumMod val="95000"/>
                  </a:schemeClr>
                </a:solidFill>
              </a:rPr>
              <a:t>«</a:t>
            </a:r>
            <a:r>
              <a:rPr lang="ru-RU" sz="7300" b="1" i="1" dirty="0" smtClean="0">
                <a:solidFill>
                  <a:schemeClr val="tx1">
                    <a:lumMod val="95000"/>
                  </a:schemeClr>
                </a:solidFill>
              </a:rPr>
              <a:t>Бюджет для граждан»  </a:t>
            </a:r>
          </a:p>
          <a:p>
            <a:pPr indent="357188" algn="just"/>
            <a:r>
              <a:rPr lang="ru-RU" i="1" dirty="0" smtClean="0">
                <a:solidFill>
                  <a:schemeClr val="tx1">
                    <a:lumMod val="95000"/>
                  </a:schemeClr>
                </a:solidFill>
              </a:rPr>
              <a:t>один из инструментов, который призван обеспечить прозрачность и открытость бюджетного процесса для граждан. Он создан для привлечения жителей, не обладающих специальными знаниями в сфере бюджетного законодательства, к участию в обсуждении вопросов формирования бюджета и его исполнения. Информация размещаемая в разделе «Бюджет для граждан», в доступной форме знакомит граждан с основными целями, задачами и приоритетными направлениями бюджетной политики поселения. </a:t>
            </a:r>
          </a:p>
          <a:p>
            <a:pPr indent="357188" algn="just"/>
            <a:r>
              <a:rPr lang="ru-RU" i="1" dirty="0" smtClean="0">
                <a:solidFill>
                  <a:schemeClr val="tx1">
                    <a:lumMod val="95000"/>
                  </a:schemeClr>
                </a:solidFill>
              </a:rPr>
              <a:t>Надеемся, что представление бюджета и бюджетного процесса в понятной для жителей форме, повысит уровень общественного участия граждан в жизни Новоселовского  сельского поселения.</a:t>
            </a:r>
          </a:p>
          <a:p>
            <a:pPr indent="357188" algn="r"/>
            <a:r>
              <a:rPr lang="ru-RU" i="1" dirty="0" smtClean="0">
                <a:solidFill>
                  <a:schemeClr val="tx1">
                    <a:lumMod val="95000"/>
                  </a:schemeClr>
                </a:solidFill>
              </a:rPr>
              <a:t>Глава  Новоселовского</a:t>
            </a:r>
          </a:p>
          <a:p>
            <a:pPr indent="357188" algn="r"/>
            <a:r>
              <a:rPr lang="ru-RU" i="1" dirty="0" smtClean="0">
                <a:solidFill>
                  <a:schemeClr val="tx1">
                    <a:lumMod val="95000"/>
                  </a:schemeClr>
                </a:solidFill>
              </a:rPr>
              <a:t> сельского поселения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/>
              <a:t>Р.Г.Ипатов</a:t>
            </a:r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0"/>
            <a:ext cx="4860032" cy="6858000"/>
          </a:xfrm>
        </p:spPr>
        <p:txBody>
          <a:bodyPr>
            <a:normAutofit fontScale="25000" lnSpcReduction="20000"/>
          </a:bodyPr>
          <a:lstStyle/>
          <a:p>
            <a:endParaRPr lang="ru-RU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9600" b="1" i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9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образования и расходования денежных средств для решения задач и функций государства и местного самоуправления.</a:t>
            </a:r>
          </a:p>
          <a:p>
            <a:pPr>
              <a:lnSpc>
                <a:spcPct val="120000"/>
              </a:lnSpc>
            </a:pPr>
            <a:r>
              <a:rPr lang="x-none" sz="96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Каждое публично-правовое образование имеет свой БЮДЖЕТ</a:t>
            </a:r>
            <a:r>
              <a:rPr lang="ru-RU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x-none" sz="96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96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ru-RU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Федерация - </a:t>
            </a:r>
            <a:r>
              <a:rPr lang="ru-RU" sz="96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бюджет</a:t>
            </a:r>
            <a:r>
              <a:rPr lang="ru-RU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>
              <a:lnSpc>
                <a:spcPct val="120000"/>
              </a:lnSpc>
            </a:pPr>
            <a:r>
              <a:rPr lang="ru-RU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субъекты Российской Федерации – </a:t>
            </a:r>
            <a:r>
              <a:rPr lang="ru-RU" sz="96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областной, краевой, республиканские бюджеты</a:t>
            </a:r>
            <a:r>
              <a:rPr lang="ru-RU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lvl="0">
              <a:lnSpc>
                <a:spcPct val="120000"/>
              </a:lnSpc>
            </a:pPr>
            <a:r>
              <a:rPr lang="ru-RU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районы, городские округа, городские и сельские поселения – </a:t>
            </a:r>
            <a:r>
              <a:rPr lang="ru-RU" sz="96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местные бюджеты</a:t>
            </a:r>
            <a:r>
              <a:rPr lang="ru-RU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2" r="11229"/>
          <a:stretch>
            <a:fillRect/>
          </a:stretch>
        </p:blipFill>
        <p:spPr bwMode="auto">
          <a:xfrm>
            <a:off x="251520" y="980728"/>
            <a:ext cx="3888433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чем основано составление проекта бюджета</a:t>
            </a:r>
          </a:p>
        </p:txBody>
      </p:sp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1714488"/>
            <a:ext cx="8929718" cy="1071570"/>
          </a:xfrm>
          <a:prstGeom prst="round2Same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  Новоселовского сельского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основывается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на: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2877" y="3393281"/>
            <a:ext cx="2714644" cy="30718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Прогнозе социально – экономического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развития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86116" y="3429000"/>
            <a:ext cx="2786082" cy="30003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Основных направлениях налоговой и бюджетной политики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29388" y="3429000"/>
            <a:ext cx="2500330" cy="30718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Муниципальных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программах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8596" y="2857496"/>
            <a:ext cx="2714644" cy="500066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/>
              <a:t>1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57554" y="2857496"/>
            <a:ext cx="2714644" cy="500066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/>
              <a:t>2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86512" y="2857496"/>
            <a:ext cx="2643206" cy="428628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245484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644"/>
            <a:ext cx="936104" cy="127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Содержимое 2"/>
          <p:cNvSpPr>
            <a:spLocks noGrp="1"/>
          </p:cNvSpPr>
          <p:nvPr>
            <p:ph idx="1"/>
          </p:nvPr>
        </p:nvSpPr>
        <p:spPr>
          <a:xfrm>
            <a:off x="457200" y="333375"/>
            <a:ext cx="8435975" cy="6264275"/>
          </a:xfrm>
        </p:spPr>
        <p:txBody>
          <a:bodyPr/>
          <a:lstStyle/>
          <a:p>
            <a:endParaRPr lang="ru-RU" altLang="ru-RU" sz="1600" dirty="0" smtClean="0"/>
          </a:p>
          <a:p>
            <a:pPr algn="ctr">
              <a:buFont typeface="Wingdings 2" panose="05020102010507070707" pitchFamily="18" charset="2"/>
              <a:buNone/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и налоговой политики:</a:t>
            </a:r>
          </a:p>
          <a:p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и устойчивости местного бюджета; </a:t>
            </a:r>
          </a:p>
          <a:p>
            <a:pPr algn="just"/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инвестиционной активности хозяйствующих субъектов, осуществляющих деятельность на территории Новоселовского сельского поселения;</a:t>
            </a:r>
          </a:p>
          <a:p>
            <a:pPr algn="just"/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управления муниципальными финансами, эффективности расходования бюджетных средств;</a:t>
            </a:r>
          </a:p>
          <a:p>
            <a:pPr algn="just"/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роста доходной части консолидированного бюджета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Новоселовского сельского поселения; </a:t>
            </a:r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упорядочение существующих налоговых льгот путем отмены неэффективных льгот; предоставление налоговых   льгот,  носящих  ограниченный во времени характер;</a:t>
            </a:r>
          </a:p>
          <a:p>
            <a:pPr algn="just"/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управления и распоряжения муниципальным имуществом, увеличение доходов от его использования; </a:t>
            </a:r>
          </a:p>
        </p:txBody>
      </p:sp>
    </p:spTree>
    <p:extLst>
      <p:ext uri="{BB962C8B-B14F-4D97-AF65-F5344CB8AC3E}">
        <p14:creationId xmlns:p14="http://schemas.microsoft.com/office/powerpoint/2010/main" val="15957504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78618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3"/>
          <p:cNvSpPr txBox="1">
            <a:spLocks/>
          </p:cNvSpPr>
          <p:nvPr/>
        </p:nvSpPr>
        <p:spPr>
          <a:xfrm>
            <a:off x="3707904" y="-243408"/>
            <a:ext cx="5436096" cy="746144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9600" b="1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96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бюджета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Новоселовского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сельского поселения– поступающие в бюджет поселения денежные средства.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ru-RU" sz="96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бюджета </a:t>
            </a:r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Новоселовского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сельского поселения– выплачиваемые из бюджета поселения денежные средства.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x-none" sz="96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Дефицит бюджета</a:t>
            </a:r>
            <a:r>
              <a:rPr kumimoji="0" lang="x-none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это</a:t>
            </a: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x-none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превышение расходов над доходами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x-none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его наличии при</a:t>
            </a:r>
            <a:r>
              <a:rPr kumimoji="0" lang="x-none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нимается решение об источниках покрытия дефицита: использовать имеющиеся остатки, взять в долг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(кредит).</a:t>
            </a:r>
            <a:r>
              <a:rPr kumimoji="0" lang="ru-RU" sz="9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9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x-none" sz="9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Профицит бюджета</a:t>
            </a:r>
            <a:r>
              <a:rPr kumimoji="0" lang="x-none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это</a:t>
            </a: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x-none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превышение доходов над расходами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x-none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его наличии при</a:t>
            </a:r>
            <a:r>
              <a:rPr kumimoji="0" lang="x-none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нимается решение как использовать: накапливать резервы, остатки, погашать долг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9512" y="0"/>
            <a:ext cx="8964488" cy="170080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9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Бюджетный процесс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законодательно регламентированная деятельность по составлению и рассмотрению проекта бюджета, утверждению и исполнению бюджета, контролю за его исполнением, составлению, внешней проверке, рассмотрению и утверждению бюджетной отчётности.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</a:t>
            </a: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Oval 27"/>
          <p:cNvSpPr>
            <a:spLocks noChangeArrowheads="1"/>
          </p:cNvSpPr>
          <p:nvPr/>
        </p:nvSpPr>
        <p:spPr bwMode="auto">
          <a:xfrm>
            <a:off x="3635375" y="3068638"/>
            <a:ext cx="2519363" cy="1512887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chemeClr val="bg1"/>
                </a:solidFill>
              </a:rPr>
              <a:t>Бюджетный</a:t>
            </a:r>
          </a:p>
          <a:p>
            <a:pPr algn="ctr" eaLnBrk="1" hangingPunct="1"/>
            <a:r>
              <a:rPr lang="ru-RU" altLang="ru-RU" sz="2400" b="1" dirty="0">
                <a:solidFill>
                  <a:schemeClr val="bg1"/>
                </a:solidFill>
              </a:rPr>
              <a:t>процесс</a:t>
            </a:r>
          </a:p>
        </p:txBody>
      </p:sp>
      <p:sp>
        <p:nvSpPr>
          <p:cNvPr id="4" name="Oval 29"/>
          <p:cNvSpPr>
            <a:spLocks noChangeArrowheads="1"/>
          </p:cNvSpPr>
          <p:nvPr/>
        </p:nvSpPr>
        <p:spPr bwMode="auto">
          <a:xfrm>
            <a:off x="755650" y="2133600"/>
            <a:ext cx="2736850" cy="1584325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Утверждение 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отчёта об исполнении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 бюджета 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предыдущего года</a:t>
            </a:r>
          </a:p>
        </p:txBody>
      </p:sp>
      <p:sp>
        <p:nvSpPr>
          <p:cNvPr id="5" name="Oval 30"/>
          <p:cNvSpPr>
            <a:spLocks noChangeArrowheads="1"/>
          </p:cNvSpPr>
          <p:nvPr/>
        </p:nvSpPr>
        <p:spPr bwMode="auto">
          <a:xfrm>
            <a:off x="971550" y="4005263"/>
            <a:ext cx="2665413" cy="151130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Формирование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отчёта об исполнении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бюджета 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предыдущего года</a:t>
            </a:r>
          </a:p>
        </p:txBody>
      </p:sp>
      <p:sp>
        <p:nvSpPr>
          <p:cNvPr id="6" name="Oval 31"/>
          <p:cNvSpPr>
            <a:spLocks noChangeArrowheads="1"/>
          </p:cNvSpPr>
          <p:nvPr/>
        </p:nvSpPr>
        <p:spPr bwMode="auto">
          <a:xfrm>
            <a:off x="3563938" y="4941888"/>
            <a:ext cx="2952750" cy="129540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Исполнение 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бюджета 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в текущем году</a:t>
            </a:r>
          </a:p>
        </p:txBody>
      </p:sp>
      <p:sp>
        <p:nvSpPr>
          <p:cNvPr id="7" name="Oval 32"/>
          <p:cNvSpPr>
            <a:spLocks noChangeArrowheads="1"/>
          </p:cNvSpPr>
          <p:nvPr/>
        </p:nvSpPr>
        <p:spPr bwMode="auto">
          <a:xfrm>
            <a:off x="6300788" y="4005263"/>
            <a:ext cx="2520950" cy="143986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Утверждение 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бюджета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очередного года</a:t>
            </a:r>
          </a:p>
        </p:txBody>
      </p:sp>
      <p:sp>
        <p:nvSpPr>
          <p:cNvPr id="8" name="Oval 33"/>
          <p:cNvSpPr>
            <a:spLocks noChangeArrowheads="1"/>
          </p:cNvSpPr>
          <p:nvPr/>
        </p:nvSpPr>
        <p:spPr bwMode="auto">
          <a:xfrm>
            <a:off x="6227763" y="2276475"/>
            <a:ext cx="2447925" cy="1439863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Рассмотрение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проекта бюджета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очередного года</a:t>
            </a:r>
          </a:p>
        </p:txBody>
      </p:sp>
      <p:sp>
        <p:nvSpPr>
          <p:cNvPr id="9" name="Oval 34"/>
          <p:cNvSpPr>
            <a:spLocks noChangeArrowheads="1"/>
          </p:cNvSpPr>
          <p:nvPr/>
        </p:nvSpPr>
        <p:spPr bwMode="auto">
          <a:xfrm>
            <a:off x="3419475" y="1557338"/>
            <a:ext cx="2736850" cy="129540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Составление 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проекта бюджета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 очередного года</a:t>
            </a:r>
          </a:p>
        </p:txBody>
      </p:sp>
      <p:sp>
        <p:nvSpPr>
          <p:cNvPr id="10" name="Line 35"/>
          <p:cNvSpPr>
            <a:spLocks noChangeShapeType="1"/>
          </p:cNvSpPr>
          <p:nvPr/>
        </p:nvSpPr>
        <p:spPr bwMode="auto">
          <a:xfrm>
            <a:off x="3419475" y="3213100"/>
            <a:ext cx="360363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Line 36"/>
          <p:cNvSpPr>
            <a:spLocks noChangeShapeType="1"/>
          </p:cNvSpPr>
          <p:nvPr/>
        </p:nvSpPr>
        <p:spPr bwMode="auto">
          <a:xfrm>
            <a:off x="4787900" y="28527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Line 37"/>
          <p:cNvSpPr>
            <a:spLocks noChangeShapeType="1"/>
          </p:cNvSpPr>
          <p:nvPr/>
        </p:nvSpPr>
        <p:spPr bwMode="auto">
          <a:xfrm flipV="1">
            <a:off x="6084888" y="3357563"/>
            <a:ext cx="2873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Line 38"/>
          <p:cNvSpPr>
            <a:spLocks noChangeShapeType="1"/>
          </p:cNvSpPr>
          <p:nvPr/>
        </p:nvSpPr>
        <p:spPr bwMode="auto">
          <a:xfrm flipH="1">
            <a:off x="3419475" y="4076700"/>
            <a:ext cx="2889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Line 39"/>
          <p:cNvSpPr>
            <a:spLocks noChangeShapeType="1"/>
          </p:cNvSpPr>
          <p:nvPr/>
        </p:nvSpPr>
        <p:spPr bwMode="auto">
          <a:xfrm>
            <a:off x="4859338" y="458152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Line 40"/>
          <p:cNvSpPr>
            <a:spLocks noChangeShapeType="1"/>
          </p:cNvSpPr>
          <p:nvPr/>
        </p:nvSpPr>
        <p:spPr bwMode="auto">
          <a:xfrm>
            <a:off x="6011863" y="4149725"/>
            <a:ext cx="4318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AutoShape 49"/>
          <p:cNvSpPr>
            <a:spLocks noChangeArrowheads="1"/>
          </p:cNvSpPr>
          <p:nvPr/>
        </p:nvSpPr>
        <p:spPr bwMode="auto">
          <a:xfrm>
            <a:off x="8604250" y="3284538"/>
            <a:ext cx="360363" cy="1152525"/>
          </a:xfrm>
          <a:prstGeom prst="curvedLeftArrow">
            <a:avLst>
              <a:gd name="adj1" fmla="val 61314"/>
              <a:gd name="adj2" fmla="val 125279"/>
              <a:gd name="adj3" fmla="val 33333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7" name="AutoShape 52"/>
          <p:cNvSpPr>
            <a:spLocks noChangeArrowheads="1"/>
          </p:cNvSpPr>
          <p:nvPr/>
        </p:nvSpPr>
        <p:spPr bwMode="auto">
          <a:xfrm rot="21000000">
            <a:off x="2700338" y="1773238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8" name="AutoShape 53"/>
          <p:cNvSpPr>
            <a:spLocks noChangeArrowheads="1"/>
          </p:cNvSpPr>
          <p:nvPr/>
        </p:nvSpPr>
        <p:spPr bwMode="auto">
          <a:xfrm rot="1200000">
            <a:off x="6227763" y="1916113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9" name="AutoShape 55"/>
          <p:cNvSpPr>
            <a:spLocks noChangeArrowheads="1"/>
          </p:cNvSpPr>
          <p:nvPr/>
        </p:nvSpPr>
        <p:spPr bwMode="auto">
          <a:xfrm rot="9600000">
            <a:off x="6516688" y="5445125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20" name="AutoShape 56"/>
          <p:cNvSpPr>
            <a:spLocks noChangeArrowheads="1"/>
          </p:cNvSpPr>
          <p:nvPr/>
        </p:nvSpPr>
        <p:spPr bwMode="auto">
          <a:xfrm rot="12000000">
            <a:off x="2843213" y="5445125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21" name="AutoShape 58"/>
          <p:cNvSpPr>
            <a:spLocks noChangeArrowheads="1"/>
          </p:cNvSpPr>
          <p:nvPr/>
        </p:nvSpPr>
        <p:spPr bwMode="auto">
          <a:xfrm rot="16200000">
            <a:off x="215106" y="3680620"/>
            <a:ext cx="1152525" cy="360362"/>
          </a:xfrm>
          <a:prstGeom prst="curvedDownArrow">
            <a:avLst>
              <a:gd name="adj1" fmla="val 63965"/>
              <a:gd name="adj2" fmla="val 127930"/>
              <a:gd name="adj3" fmla="val 33333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728" y="176213"/>
            <a:ext cx="7099697" cy="13271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БЮДЖЕТ И ГРАЖДАНИН</a:t>
            </a:r>
            <a:endParaRPr lang="ru-RU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4982" y="1690688"/>
            <a:ext cx="2818210" cy="2760662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Гражданин как </a:t>
            </a: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налогоплательщик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000" b="1" dirty="0" smtClean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помогает формировать доход бюджета</a:t>
            </a:r>
            <a:endParaRPr lang="ru-R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dirty="0" smtClean="0">
              <a:solidFill>
                <a:schemeClr val="bg2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5464969" y="1612901"/>
            <a:ext cx="2787254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>
                <a:latin typeface="Arial" charset="0"/>
              </a:rPr>
              <a:t>Гражданин как </a:t>
            </a:r>
            <a:r>
              <a:rPr lang="ru-RU" altLang="ru-RU" sz="2400" b="1">
                <a:solidFill>
                  <a:srgbClr val="0070C0"/>
                </a:solidFill>
                <a:latin typeface="Arial" charset="0"/>
              </a:rPr>
              <a:t>получатель социальных гарантий</a:t>
            </a:r>
            <a:r>
              <a:rPr lang="ru-RU" altLang="ru-RU" sz="2400" b="1">
                <a:latin typeface="Arial" charset="0"/>
              </a:rPr>
              <a:t>                    </a:t>
            </a:r>
          </a:p>
          <a:p>
            <a:pPr eaLnBrk="1" hangingPunct="1"/>
            <a:endParaRPr lang="ru-RU" altLang="ru-RU" sz="2400" b="1">
              <a:latin typeface="Arial" charset="0"/>
            </a:endParaRPr>
          </a:p>
          <a:p>
            <a:pPr eaLnBrk="1" hangingPunct="1"/>
            <a:r>
              <a:rPr lang="ru-RU" altLang="ru-RU" sz="2400" b="1">
                <a:latin typeface="Arial" charset="0"/>
              </a:rPr>
              <a:t>получает социальные гарантии – расходную часть бюджета (образование, культура, социальные льготы и другие направления социальной гарантии населению)</a:t>
            </a:r>
            <a:endParaRPr lang="ru-RU" altLang="ru-RU" sz="2400">
              <a:latin typeface="Arial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537223" y="2687639"/>
            <a:ext cx="692944" cy="339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6410325" y="2776539"/>
            <a:ext cx="694135" cy="3381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47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398" y="4059239"/>
            <a:ext cx="344924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287" y="809626"/>
            <a:ext cx="7100888" cy="13255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ПУБЛИЧНЫЕ СЛУШАНИЯ ПО ПРОЕКТУ БЮДЖЕТА</a:t>
            </a:r>
            <a:endParaRPr lang="ru-RU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985" y="3935413"/>
            <a:ext cx="7960519" cy="2451100"/>
          </a:xfrm>
        </p:spPr>
        <p:txBody>
          <a:bodyPr rtlCol="0">
            <a:normAutofit fontScale="475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Публичные слушания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форма участия населения в осуществлении местного самоуправления, это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развития местной демократии,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привлечения граждан к осуществлению вопросов, находящихся в компетенции муниципальной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власти.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публичных слушаний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преследует цели обеспечения гласности при подготовке и принятии доходов, информирования населения о предполагаемых решениях ОМС. Кроме того, публичные слушания позволяют выявить общественное мнение по проектам муниципальных правовых актов, служат цели выработки предложений и рекомендаций граждан.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268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4" y="147639"/>
            <a:ext cx="2499122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4360</TotalTime>
  <Words>1272</Words>
  <Application>Microsoft Office PowerPoint</Application>
  <PresentationFormat>Экран (4:3)</PresentationFormat>
  <Paragraphs>300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Calibri</vt:lpstr>
      <vt:lpstr>Times New Roman</vt:lpstr>
      <vt:lpstr>Wingdings</vt:lpstr>
      <vt:lpstr>Wingdings 2</vt:lpstr>
      <vt:lpstr>Тема Office</vt:lpstr>
      <vt:lpstr>Презентация PowerPoint</vt:lpstr>
      <vt:lpstr>Уважаемые жители        Новоселовского сельского поселения!</vt:lpstr>
      <vt:lpstr>Презентация PowerPoint</vt:lpstr>
      <vt:lpstr>На чем основано составление проекта бюджета</vt:lpstr>
      <vt:lpstr>Презентация PowerPoint</vt:lpstr>
      <vt:lpstr>Презентация PowerPoint</vt:lpstr>
      <vt:lpstr>Презентация PowerPoint</vt:lpstr>
      <vt:lpstr>БЮДЖЕТ И ГРАЖДАНИН</vt:lpstr>
      <vt:lpstr>ПУБЛИЧНЫЕ СЛУШАНИЯ ПО ПРОЕКТУ БЮДЖЕТА</vt:lpstr>
      <vt:lpstr>Презентация PowerPoint</vt:lpstr>
      <vt:lpstr>Презентация PowerPoint</vt:lpstr>
      <vt:lpstr>Презентация PowerPoint</vt:lpstr>
      <vt:lpstr>доходная часть бюджета  тыс. руб.</vt:lpstr>
      <vt:lpstr>Расходы бюджета</vt:lpstr>
      <vt:lpstr>Презентация PowerPoint</vt:lpstr>
      <vt:lpstr>Презентация PowerPoint</vt:lpstr>
      <vt:lpstr>Контактная информация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Давыдова</dc:creator>
  <cp:lastModifiedBy>user</cp:lastModifiedBy>
  <cp:revision>568</cp:revision>
  <cp:lastPrinted>2014-12-09T07:54:47Z</cp:lastPrinted>
  <dcterms:created xsi:type="dcterms:W3CDTF">2014-11-13T03:58:22Z</dcterms:created>
  <dcterms:modified xsi:type="dcterms:W3CDTF">2023-03-27T07:49:50Z</dcterms:modified>
</cp:coreProperties>
</file>