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7"/>
  </p:notesMasterIdLst>
  <p:sldIdLst>
    <p:sldId id="256" r:id="rId2"/>
    <p:sldId id="389" r:id="rId3"/>
    <p:sldId id="390" r:id="rId4"/>
    <p:sldId id="402" r:id="rId5"/>
    <p:sldId id="403" r:id="rId6"/>
    <p:sldId id="392" r:id="rId7"/>
    <p:sldId id="394" r:id="rId8"/>
    <p:sldId id="393" r:id="rId9"/>
    <p:sldId id="395" r:id="rId10"/>
    <p:sldId id="398" r:id="rId11"/>
    <p:sldId id="288" r:id="rId12"/>
    <p:sldId id="404" r:id="rId13"/>
    <p:sldId id="397" r:id="rId14"/>
    <p:sldId id="401" r:id="rId15"/>
    <p:sldId id="387" r:id="rId16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8911" autoAdjust="0"/>
    <p:restoredTop sz="92383" autoAdjust="0"/>
  </p:normalViewPr>
  <p:slideViewPr>
    <p:cSldViewPr>
      <p:cViewPr varScale="1">
        <p:scale>
          <a:sx n="85" d="100"/>
          <a:sy n="85" d="100"/>
        </p:scale>
        <p:origin x="99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6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2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E6D1-B8BA-4C4B-98F6-35DEB9618FE1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46125"/>
            <a:ext cx="4970463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2" y="9443661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1AE7C-263C-483F-9928-E8BB5BD7535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592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1AE7C-263C-483F-9928-E8BB5BD75357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9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53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CE0B50C-2F5E-4B07-8841-6EDD1381333C}" type="slidenum">
              <a:rPr lang="ru-RU"/>
              <a:pPr>
                <a:spcBef>
                  <a:spcPct val="0"/>
                </a:spcBef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931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36EDC7-8922-4DE1-9A91-20789990A4C8}" type="datetimeFigureOut">
              <a:rPr lang="ru-RU" smtClean="0"/>
              <a:pPr/>
              <a:t>19.02.2019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3CBA7-B92B-47F1-AFE9-A315DDB360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split orient="vert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18864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для граждан</a:t>
            </a:r>
          </a:p>
          <a:p>
            <a:pPr algn="ctr"/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 на 2019 </a:t>
            </a:r>
            <a:r>
              <a:rPr lang="ru-RU" sz="2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плановый период 2020 и 2021 годов.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59832" y="2551837"/>
            <a:ext cx="60841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algn="r"/>
            <a:r>
              <a:rPr lang="ru-RU" b="1" dirty="0" smtClean="0">
                <a:solidFill>
                  <a:srgbClr val="002060"/>
                </a:solidFill>
              </a:rPr>
              <a:t>В </a:t>
            </a:r>
            <a:r>
              <a:rPr lang="ru-RU" b="1" dirty="0">
                <a:solidFill>
                  <a:srgbClr val="002060"/>
                </a:solidFill>
              </a:rPr>
              <a:t>соответствии с решением Совета  Новоселовского сельского  совета    №228/18 от 27.12.2018 года </a:t>
            </a:r>
          </a:p>
          <a:p>
            <a:pPr algn="r"/>
            <a:r>
              <a:rPr lang="ru-RU" b="1" dirty="0">
                <a:solidFill>
                  <a:srgbClr val="002060"/>
                </a:solidFill>
              </a:rPr>
              <a:t>  «О бюджете Новоселовского сельского поселения на 2019 год и  плановый период 2020 и 2021 годов». </a:t>
            </a:r>
          </a:p>
        </p:txBody>
      </p:sp>
    </p:spTree>
    <p:extLst>
      <p:ext uri="{BB962C8B-B14F-4D97-AF65-F5344CB8AC3E}">
        <p14:creationId xmlns:p14="http://schemas.microsoft.com/office/powerpoint/2010/main" val="366657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4544" y="260648"/>
            <a:ext cx="91499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/>
              <a:t>Основные параметры бюджета </a:t>
            </a:r>
          </a:p>
          <a:p>
            <a:pPr algn="ctr"/>
            <a:r>
              <a:rPr lang="ru-RU" sz="2400" b="1" i="1" dirty="0" smtClean="0"/>
              <a:t>Новоселовского сельского поселения </a:t>
            </a:r>
          </a:p>
          <a:p>
            <a:pPr algn="ctr"/>
            <a:r>
              <a:rPr lang="ru-RU" sz="2400" b="1" i="1" dirty="0" smtClean="0"/>
              <a:t>на 2019 и плановый период 2020 и 2021 годов (тыс</a:t>
            </a:r>
            <a:r>
              <a:rPr lang="ru-RU" sz="2400" b="1" i="1" dirty="0"/>
              <a:t>. руб</a:t>
            </a:r>
            <a:r>
              <a:rPr lang="ru-RU" sz="2400" b="1" i="1" dirty="0" smtClean="0"/>
              <a:t>.)</a:t>
            </a:r>
            <a:endParaRPr lang="ru-RU" sz="2400" b="1" i="1" dirty="0"/>
          </a:p>
          <a:p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961579"/>
              </p:ext>
            </p:extLst>
          </p:nvPr>
        </p:nvGraphicFramePr>
        <p:xfrm>
          <a:off x="395536" y="1880240"/>
          <a:ext cx="7920880" cy="457309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890210"/>
                <a:gridCol w="1800201"/>
                <a:gridCol w="1890210"/>
                <a:gridCol w="2340259"/>
              </a:tblGrid>
              <a:tr h="539933">
                <a:tc rowSpan="2"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Наименование показателей</a:t>
                      </a:r>
                      <a:endParaRPr lang="ru-RU" sz="2000" b="1" i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/>
                        <a:t>Плановое значение</a:t>
                      </a: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</a:tr>
              <a:tr h="6939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u="none" strike="noStrike" baseline="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2000" b="1" i="1" u="none" strike="noStrike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9144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3312,79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3450,70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3296,51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961728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3312,79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3450,70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3296,51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1152128">
                <a:tc>
                  <a:txBody>
                    <a:bodyPr/>
                    <a:lstStyle/>
                    <a:p>
                      <a:pPr algn="ctr"/>
                      <a:r>
                        <a:rPr lang="ru-RU" sz="2400" u="none" strike="noStrike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Дефицит (-) , профицит (+)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</a:p>
                    <a:p>
                      <a:pPr algn="ctr"/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0" i="0" dirty="0" smtClean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2400" b="1" i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8892480" cy="62068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доходная часть бюджета </a:t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7848872" cy="4608512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317911"/>
              </p:ext>
            </p:extLst>
          </p:nvPr>
        </p:nvGraphicFramePr>
        <p:xfrm>
          <a:off x="467544" y="836711"/>
          <a:ext cx="8424937" cy="5526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/>
                <a:gridCol w="978737"/>
                <a:gridCol w="1058804"/>
                <a:gridCol w="1058804"/>
              </a:tblGrid>
              <a:tr h="382129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7247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доходы, в том числе: 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1037,33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1096,01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1199,90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749,68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796,91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888,52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29434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271,25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282,10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293,38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307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16,40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Неналоговые доходы, в том числе: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61208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находящего в государственной и  муниципальной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собственности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поступления, в том числе: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2204,46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2280,69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2019,61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Дотации на выравнивание бюджетной обеспеченности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1144,33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1194,10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904,99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58,40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96,15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95,57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990,44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1018,47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54362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 ДОХОДЫ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3312,79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3450,70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3296,51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582612"/>
          </a:xfrm>
        </p:spPr>
        <p:txBody>
          <a:bodyPr/>
          <a:lstStyle/>
          <a:p>
            <a:pPr algn="ctr" eaLnBrk="1" hangingPunct="1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1507" name="Содержимое 2"/>
          <p:cNvSpPr>
            <a:spLocks noGrp="1"/>
          </p:cNvSpPr>
          <p:nvPr>
            <p:ph sz="quarter" idx="1"/>
          </p:nvPr>
        </p:nvSpPr>
        <p:spPr>
          <a:xfrm>
            <a:off x="0" y="714375"/>
            <a:ext cx="9144000" cy="6143625"/>
          </a:xfrm>
        </p:spPr>
        <p:txBody>
          <a:bodyPr/>
          <a:lstStyle/>
          <a:p>
            <a:pPr algn="ctr" eaLnBrk="1" hangingPunct="1">
              <a:buFont typeface="Wingdings 2" panose="05020102010507070707" pitchFamily="18" charset="2"/>
              <a:buNone/>
            </a:pPr>
            <a:r>
              <a:rPr lang="ru-RU" b="1" dirty="0" smtClean="0"/>
              <a:t>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-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выплачиваемые из бюджета денежные средства, за исключением средств, являющихся источниками дефицита бюджета.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Формирование расходов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осуществляется в соответствии с расходными обязательствами, обусловленными установленным законодательством разграничением полномочий, исполнение которых должно происходить в очередном финансовом году за счет средств соответствующих бюджетов.</a:t>
            </a:r>
          </a:p>
          <a:p>
            <a:pPr lvl="1" algn="just" eaLnBrk="1" hangingPunct="1">
              <a:buFont typeface="Wingdings 2" panose="05020102010507070707" pitchFamily="18" charset="2"/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формирования расходов бюджета: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разделам;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ведомствам;</a:t>
            </a:r>
          </a:p>
          <a:p>
            <a:pPr lvl="1" algn="just" eaLnBrk="1" hangingPunct="1">
              <a:buFont typeface="Wingdings" panose="05000000000000000000" pitchFamily="2" charset="2"/>
              <a:buChar char="v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муниципальным программам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Новоселовского сельского поселения</a:t>
            </a:r>
            <a:endPara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8806" y="3679031"/>
            <a:ext cx="8858250" cy="35718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Разделы классификации расходов бюджетов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2875" y="4429125"/>
            <a:ext cx="1000125" cy="92868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01 «Общегосударственные вопросы»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072438" y="4429125"/>
            <a:ext cx="928687" cy="928688"/>
          </a:xfrm>
          <a:prstGeom prst="roundRect">
            <a:avLst/>
          </a:prstGeom>
          <a:solidFill>
            <a:srgbClr val="FF00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07 «Образование»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85875" y="4429125"/>
            <a:ext cx="1000125" cy="928688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02 «Национальная оборона»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2875" y="5429250"/>
            <a:ext cx="1285875" cy="78581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08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«Культура , кинематография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428875" y="4429125"/>
            <a:ext cx="1214438" cy="92868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03 «Национальная безопасность и правоохранительная деятельность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500188" y="5429250"/>
            <a:ext cx="1071562" cy="78581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09 «Здравоохранение»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14813" y="4429125"/>
            <a:ext cx="1000125" cy="92868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04 «Национальная экономика»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786563" y="4429125"/>
            <a:ext cx="1071562" cy="92868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06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bg1"/>
                </a:solidFill>
              </a:rPr>
              <a:t> «Охрана окружающей среды»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643188" y="5429250"/>
            <a:ext cx="1214437" cy="78581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tx1"/>
                </a:solidFill>
              </a:rPr>
              <a:t> «Социальная политика»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500688" y="4429125"/>
            <a:ext cx="1071562" cy="9286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solidFill>
                  <a:schemeClr val="tx1"/>
                </a:solidFill>
              </a:rPr>
              <a:t>05 «</a:t>
            </a:r>
            <a:r>
              <a:rPr lang="ru-RU" sz="1000" dirty="0">
                <a:solidFill>
                  <a:schemeClr val="tx1"/>
                </a:solidFill>
              </a:rPr>
              <a:t>Жилищно-коммунальное</a:t>
            </a:r>
            <a:r>
              <a:rPr lang="ru-RU" sz="1050" dirty="0">
                <a:solidFill>
                  <a:schemeClr val="tx1"/>
                </a:solidFill>
              </a:rPr>
              <a:t> хозяйство»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929063" y="5429250"/>
            <a:ext cx="1143000" cy="7858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2"/>
                </a:solidFill>
              </a:rPr>
              <a:t>11 «Физическая культура»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143500" y="5429250"/>
            <a:ext cx="1143000" cy="785813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 «Средства массовой информации»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57938" y="5429250"/>
            <a:ext cx="1357312" cy="1214438"/>
          </a:xfrm>
          <a:prstGeom prst="roundRect">
            <a:avLst/>
          </a:prstGeom>
          <a:solidFill>
            <a:srgbClr val="ED1F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chemeClr val="bg1"/>
                </a:solidFill>
              </a:rPr>
              <a:t>13 «Обслуживание государственного и муниципального долга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6688" y="5429250"/>
            <a:ext cx="1214437" cy="12144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00" dirty="0">
                <a:solidFill>
                  <a:srgbClr val="C00000"/>
                </a:solidFill>
              </a:rPr>
              <a:t>14 «межбюджетные трансферты общего характера</a:t>
            </a:r>
            <a:r>
              <a:rPr lang="ru-RU" sz="1000" dirty="0">
                <a:solidFill>
                  <a:schemeClr val="tx1"/>
                </a:solidFill>
              </a:rPr>
              <a:t>»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rot="5400000">
            <a:off x="8108951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5400000">
            <a:off x="718026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5400000">
            <a:off x="57515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534987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1679576" y="4321175"/>
            <a:ext cx="214312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2894013" y="4321175"/>
            <a:ext cx="21431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4608512" y="4322763"/>
            <a:ext cx="214313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 rot="5400000">
            <a:off x="608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5400000">
            <a:off x="1751013" y="4821238"/>
            <a:ext cx="1214437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5400000">
            <a:off x="3108325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rot="5400000">
            <a:off x="3535363" y="4822825"/>
            <a:ext cx="1214438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/>
          <p:cNvCxnSpPr/>
          <p:nvPr/>
        </p:nvCxnSpPr>
        <p:spPr>
          <a:xfrm rot="5400000">
            <a:off x="4679950" y="4821238"/>
            <a:ext cx="1214437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7323932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6038057" y="4822031"/>
            <a:ext cx="121285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74123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916832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itchFamily="18" charset="0"/>
              </a:rPr>
              <a:t>Расходы Новоселовского сельского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2019 и плановый период 2020 и 2021 годов (тыс. руб.)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4539478"/>
              </p:ext>
            </p:extLst>
          </p:nvPr>
        </p:nvGraphicFramePr>
        <p:xfrm>
          <a:off x="395536" y="1844823"/>
          <a:ext cx="8568952" cy="3849870"/>
        </p:xfrm>
        <a:graphic>
          <a:graphicData uri="http://schemas.openxmlformats.org/drawingml/2006/table">
            <a:tbl>
              <a:tblPr>
                <a:tableStyleId>{18603FDC-E32A-4AB5-989C-0864C3EAD2B8}</a:tableStyleId>
              </a:tblPr>
              <a:tblGrid>
                <a:gridCol w="5400600"/>
                <a:gridCol w="1224136"/>
                <a:gridCol w="1008112"/>
                <a:gridCol w="936104"/>
              </a:tblGrid>
              <a:tr h="487295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2228,61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2260,52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2060,94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95,41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95,41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95,41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967,05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990,45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1018,48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16,53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39,75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6,83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51329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  <a:endParaRPr lang="ru-RU" sz="1800" b="1" i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5,19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5,47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5,76</a:t>
                      </a:r>
                      <a:endParaRPr lang="ru-RU" sz="1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337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Условно-утвержденные расходы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59,10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109,09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57219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ВСЕГО   РАСХОДОВ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3312,79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3450,70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3296,51</a:t>
                      </a:r>
                      <a:endParaRPr lang="ru-RU" sz="1800" b="1" i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6230" marR="562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137" y="-10723"/>
            <a:ext cx="903686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 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2019 и плановый период 2020 и  2021 годов (</a:t>
            </a:r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606452"/>
              </p:ext>
            </p:extLst>
          </p:nvPr>
        </p:nvGraphicFramePr>
        <p:xfrm>
          <a:off x="467544" y="1412776"/>
          <a:ext cx="7992888" cy="41640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96544"/>
                <a:gridCol w="995148"/>
                <a:gridCol w="1136073"/>
                <a:gridCol w="965123"/>
              </a:tblGrid>
              <a:tr h="1153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муниципальной  программы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2020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i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2021</a:t>
                      </a:r>
                      <a:endParaRPr lang="ru-RU" sz="2000" b="1" i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2500">
                <a:tc>
                  <a:txBody>
                    <a:bodyPr/>
                    <a:lstStyle/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«Совершенствование местного самоуправления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администрации Новоселовского сельского поселения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Симферопольского района Республики Крым на 2019 год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 плановый период  2020 и 2021 годов»</a:t>
                      </a:r>
                      <a:endParaRPr lang="ru-RU" sz="1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2047,55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2242,54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2042,96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9066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"Дорожное хозяйство на 2018 - 2021 годы"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967,05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990,45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1018,48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8540" marR="2854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48072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  <a:endParaRPr lang="ru-RU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507288" cy="5544616"/>
          </a:xfrm>
        </p:spPr>
        <p:txBody>
          <a:bodyPr>
            <a:normAutofit fontScale="92500" lnSpcReduction="10000"/>
          </a:bodyPr>
          <a:lstStyle/>
          <a:p>
            <a:pPr marL="137160" indent="0" algn="ctr">
              <a:buNone/>
            </a:pPr>
            <a:r>
              <a:rPr lang="ru-RU" sz="2400" b="1" i="1" dirty="0"/>
              <a:t>«Бюджет для граждан» </a:t>
            </a:r>
            <a:endParaRPr lang="ru-RU" sz="2400" dirty="0"/>
          </a:p>
          <a:p>
            <a:pPr marL="137160" indent="0" algn="ctr">
              <a:buNone/>
            </a:pPr>
            <a:r>
              <a:rPr lang="ru-RU" sz="2400" b="1" i="1" dirty="0" smtClean="0"/>
              <a:t>Подготовлен администрацией Новоселовского сельского поселения</a:t>
            </a:r>
            <a:endParaRPr lang="ru-RU" sz="2400" dirty="0"/>
          </a:p>
          <a:p>
            <a:pPr marL="137160" indent="0" algn="ctr">
              <a:buNone/>
            </a:pP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b="1" i="1" dirty="0"/>
              <a:t>Наш </a:t>
            </a:r>
            <a:r>
              <a:rPr lang="ru-RU" sz="2400" b="1" i="1" dirty="0" smtClean="0"/>
              <a:t>адрес: Республика Крым, Симферопольский р-он, с. Новоселовка, ул. Комсомольская, 26</a:t>
            </a:r>
            <a:endParaRPr lang="ru-RU" sz="2400" i="1" dirty="0"/>
          </a:p>
          <a:p>
            <a:pPr marL="137160" indent="0" algn="ctr">
              <a:buNone/>
            </a:pPr>
            <a:r>
              <a:rPr lang="ru-RU" sz="2400" b="1" i="1" dirty="0"/>
              <a:t>Телефоны: </a:t>
            </a:r>
            <a:r>
              <a:rPr lang="ru-RU" sz="2400" b="1" i="1" dirty="0" smtClean="0"/>
              <a:t>+7(3652</a:t>
            </a:r>
            <a:r>
              <a:rPr lang="ru-RU" sz="2400" b="1" i="1" dirty="0" smtClean="0"/>
              <a:t>) 334-273</a:t>
            </a:r>
          </a:p>
          <a:p>
            <a:pPr marL="137160" indent="0" algn="ctr">
              <a:buNone/>
            </a:pPr>
            <a:r>
              <a:rPr lang="ru-RU" sz="2400" b="1" i="1" dirty="0" smtClean="0"/>
              <a:t>адрес </a:t>
            </a:r>
            <a:r>
              <a:rPr lang="ru-RU" sz="2400" b="1" i="1" dirty="0"/>
              <a:t>электронной почты: </a:t>
            </a:r>
            <a:r>
              <a:rPr lang="en-US" sz="2400" b="1" i="1" u="sng" dirty="0" smtClean="0"/>
              <a:t>novoselovka2009@mail.ru</a:t>
            </a:r>
            <a:r>
              <a:rPr lang="ru-RU" sz="2400" b="1" i="1" dirty="0" smtClean="0"/>
              <a:t>,                           сайт</a:t>
            </a:r>
            <a:r>
              <a:rPr lang="ru-RU" sz="2400" b="1" i="1" dirty="0"/>
              <a:t>:  </a:t>
            </a:r>
            <a:r>
              <a:rPr lang="en-US" sz="2400" b="1" i="1" dirty="0"/>
              <a:t>www</a:t>
            </a:r>
            <a:r>
              <a:rPr lang="ru-RU" sz="2400" b="1" i="1" dirty="0" smtClean="0"/>
              <a:t>.</a:t>
            </a:r>
            <a:r>
              <a:rPr lang="en-US" sz="2400" b="1" i="1" dirty="0" smtClean="0"/>
              <a:t> </a:t>
            </a:r>
            <a:r>
              <a:rPr lang="ru-RU" sz="2400" b="1" i="1" dirty="0" smtClean="0"/>
              <a:t>Новоселовка-</a:t>
            </a:r>
            <a:r>
              <a:rPr lang="ru-RU" sz="2400" b="1" i="1" dirty="0" err="1" smtClean="0"/>
              <a:t>адм.рф</a:t>
            </a:r>
            <a:endParaRPr lang="ru-RU" sz="2400" b="1" i="1" dirty="0" smtClean="0"/>
          </a:p>
          <a:p>
            <a:pPr marL="137160" indent="0" algn="ctr">
              <a:buNone/>
            </a:pPr>
            <a:endParaRPr lang="ru-RU" sz="2400" b="1" i="1" dirty="0" smtClean="0"/>
          </a:p>
          <a:p>
            <a:pPr marL="137160" indent="0" algn="ctr">
              <a:buNone/>
            </a:pPr>
            <a:r>
              <a:rPr lang="ru-RU" sz="2400" dirty="0" smtClean="0"/>
              <a:t>	</a:t>
            </a:r>
            <a:r>
              <a:rPr lang="ru-RU" sz="2400" b="1" i="1" dirty="0" smtClean="0"/>
              <a:t>Бюджет </a:t>
            </a:r>
            <a:r>
              <a:rPr lang="ru-RU" sz="2400" b="1" i="1" dirty="0"/>
              <a:t>для граждан размещен на  Официальном сайте  </a:t>
            </a:r>
            <a:r>
              <a:rPr lang="ru-RU" sz="2400" b="1" i="1" dirty="0" smtClean="0"/>
              <a:t>администрации Новоселовского сельского поселения в </a:t>
            </a:r>
            <a:r>
              <a:rPr lang="ru-RU" sz="2400" b="1" i="1" dirty="0"/>
              <a:t>отдельной рубрике «Бюджет для граждан</a:t>
            </a:r>
            <a:r>
              <a:rPr lang="ru-RU" sz="2400" b="1" i="1" dirty="0" smtClean="0"/>
              <a:t>»</a:t>
            </a:r>
            <a:endParaRPr lang="ru-RU" sz="2400" b="1" i="1" dirty="0"/>
          </a:p>
          <a:p>
            <a:pPr algn="ctr"/>
            <a:endParaRPr lang="ru-RU" sz="2400" b="1" i="1" dirty="0"/>
          </a:p>
          <a:p>
            <a:pPr marL="137160" indent="0" algn="ctr">
              <a:buNone/>
            </a:pPr>
            <a:r>
              <a:rPr lang="ru-RU" sz="2400" b="1" i="1" dirty="0" smtClean="0"/>
              <a:t>	</a:t>
            </a:r>
            <a:endParaRPr lang="ru-RU" sz="2400" b="1" i="1" dirty="0"/>
          </a:p>
          <a:p>
            <a:pPr marL="137160" indent="0" algn="ctr">
              <a:buNone/>
            </a:pPr>
            <a:endParaRPr lang="ru-RU" sz="1800" i="1" dirty="0"/>
          </a:p>
          <a:p>
            <a:pPr marL="137160" indent="0" algn="ctr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67164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188640"/>
            <a:ext cx="8280920" cy="129614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FF00"/>
                </a:solidFill>
              </a:rPr>
              <a:t>Уважаемые жители        Новоселовского сельского поселения!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84784"/>
            <a:ext cx="8964488" cy="5373216"/>
          </a:xfrm>
        </p:spPr>
        <p:txBody>
          <a:bodyPr>
            <a:normAutofit fontScale="55000" lnSpcReduction="20000"/>
          </a:bodyPr>
          <a:lstStyle/>
          <a:p>
            <a:pPr indent="357188" algn="just"/>
            <a:endParaRPr lang="ru-RU" sz="9600" i="1" dirty="0" smtClean="0">
              <a:solidFill>
                <a:schemeClr val="tx1">
                  <a:lumMod val="95000"/>
                </a:schemeClr>
              </a:solidFill>
            </a:endParaRPr>
          </a:p>
          <a:p>
            <a:pPr indent="357188"/>
            <a:r>
              <a:rPr lang="ru-RU" sz="9600" b="1" i="1" dirty="0" smtClean="0">
                <a:solidFill>
                  <a:schemeClr val="tx1">
                    <a:lumMod val="95000"/>
                  </a:schemeClr>
                </a:solidFill>
              </a:rPr>
              <a:t>«</a:t>
            </a:r>
            <a:r>
              <a:rPr lang="ru-RU" sz="7300" b="1" i="1" dirty="0" smtClean="0">
                <a:solidFill>
                  <a:schemeClr val="tx1">
                    <a:lumMod val="95000"/>
                  </a:schemeClr>
                </a:solidFill>
              </a:rPr>
              <a:t>Бюджет для граждан»  </a:t>
            </a:r>
          </a:p>
          <a:p>
            <a:pPr indent="357188" algn="just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один из инструментов, который призван обеспечить прозрачность и открытость бюджетного процесса для граждан. Он создан для привлечения жителей, не обладающих специальными знаниями в сфере бюджетного законодательства, к участию в обсуждении вопросов формирования бюджета и его исполнения. Информация размещаемая в разделе «Бюджет для граждан», в доступной форме знакомит граждан с основными целями, задачами и приоритетными направлениями бюджетной политики поселения. </a:t>
            </a:r>
          </a:p>
          <a:p>
            <a:pPr indent="357188" algn="just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Надеемся, что представление бюджета и бюджетного процесса в понятной для жителей форме, повысит уровень общественного участия граждан в жизни Новоселовского  сельского поселения.</a:t>
            </a:r>
          </a:p>
          <a:p>
            <a:pPr indent="357188" algn="r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Глава  Новоселовского</a:t>
            </a:r>
          </a:p>
          <a:p>
            <a:pPr indent="357188" algn="r"/>
            <a:r>
              <a:rPr lang="ru-RU" i="1" dirty="0" smtClean="0">
                <a:solidFill>
                  <a:schemeClr val="tx1">
                    <a:lumMod val="95000"/>
                  </a:schemeClr>
                </a:solidFill>
              </a:rPr>
              <a:t> сельского поселения</a:t>
            </a:r>
            <a:endParaRPr lang="ru-RU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err="1" smtClean="0"/>
              <a:t>А.С.Халеян</a:t>
            </a:r>
            <a:endParaRPr lang="ru-RU" dirty="0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3968" y="0"/>
            <a:ext cx="4860032" cy="6858000"/>
          </a:xfrm>
        </p:spPr>
        <p:txBody>
          <a:bodyPr>
            <a:normAutofit fontScale="25000" lnSpcReduction="20000"/>
          </a:bodyPr>
          <a:lstStyle/>
          <a:p>
            <a:endParaRPr lang="ru-RU" b="1" i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9600" b="1" i="1" u="sng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9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образования и расходования денежных средств для решения задач и функций государства и местного самоуправления.</a:t>
            </a:r>
          </a:p>
          <a:p>
            <a:pPr>
              <a:lnSpc>
                <a:spcPct val="120000"/>
              </a:lnSpc>
            </a:pPr>
            <a:r>
              <a:rPr lang="x-none" sz="9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Каждое публично-правовое образование имеет свой БЮДЖЕТ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x-none" sz="96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96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Федерация -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бюджет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субъекты Российской Федерации –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областной, краевой, республиканские бюджеты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lvl="0">
              <a:lnSpc>
                <a:spcPct val="120000"/>
              </a:lnSpc>
            </a:pP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районы, городские округа, городские и сельские поселения – </a:t>
            </a:r>
            <a:r>
              <a:rPr lang="ru-RU" sz="96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местные бюджеты</a:t>
            </a:r>
            <a:r>
              <a:rPr lang="ru-RU" sz="9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2" r="11229"/>
          <a:stretch>
            <a:fillRect/>
          </a:stretch>
        </p:blipFill>
        <p:spPr bwMode="auto">
          <a:xfrm>
            <a:off x="251520" y="980728"/>
            <a:ext cx="3888433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чем основано составление проекта бюджета</a:t>
            </a:r>
          </a:p>
        </p:txBody>
      </p:sp>
      <p:sp>
        <p:nvSpPr>
          <p:cNvPr id="4" name="Прямоугольник с двумя скругленными соседними углами 3"/>
          <p:cNvSpPr/>
          <p:nvPr/>
        </p:nvSpPr>
        <p:spPr>
          <a:xfrm>
            <a:off x="0" y="1714488"/>
            <a:ext cx="8929718" cy="1071570"/>
          </a:xfrm>
          <a:prstGeom prst="round2Same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проекта бюджета  Новоселовского сельского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основывается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92877" y="3393281"/>
            <a:ext cx="2714644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Прогнозе социально – экономического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развития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286116" y="3429000"/>
            <a:ext cx="2786082" cy="30003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Основных направлениях налоговой 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429388" y="3429000"/>
            <a:ext cx="2500330" cy="307183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программах</a:t>
            </a:r>
            <a:endParaRPr lang="ru-RU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596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1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357554" y="2857496"/>
            <a:ext cx="2714644" cy="500066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2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286512" y="2857496"/>
            <a:ext cx="2643206" cy="428628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245484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644"/>
            <a:ext cx="936104" cy="1274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Содержимое 2"/>
          <p:cNvSpPr>
            <a:spLocks noGrp="1"/>
          </p:cNvSpPr>
          <p:nvPr>
            <p:ph idx="1"/>
          </p:nvPr>
        </p:nvSpPr>
        <p:spPr>
          <a:xfrm>
            <a:off x="457200" y="333375"/>
            <a:ext cx="8435975" cy="6264275"/>
          </a:xfrm>
        </p:spPr>
        <p:txBody>
          <a:bodyPr/>
          <a:lstStyle/>
          <a:p>
            <a:endParaRPr lang="ru-RU" altLang="ru-RU" sz="1600" dirty="0" smtClean="0"/>
          </a:p>
          <a:p>
            <a:pPr algn="ctr">
              <a:buFont typeface="Wingdings 2" panose="05020102010507070707" pitchFamily="18" charset="2"/>
              <a:buNone/>
            </a:pP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 бюджетной и налоговой политики:</a:t>
            </a:r>
          </a:p>
          <a:p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сбалансированности и устойчивости местного бюджета; 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инвестиционной активности хозяйствующих субъектов, осуществляющих деятельность на территории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поселения;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управления муниципальными финансами, эффективности расходования бюджетных средств;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роста доходной части консолидированного бюджета </a:t>
            </a:r>
            <a:r>
              <a:rPr lang="ru-RU" alt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Новоселовского сельского поселения; </a:t>
            </a:r>
            <a:endParaRPr lang="ru-RU" alt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упорядочение существующих налоговых льгот путем отмены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неэффективных льгот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 предоставление налоговых   льгот,  носящих 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ограниченный </a:t>
            </a:r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времени характер;</a:t>
            </a:r>
          </a:p>
          <a:p>
            <a:pPr algn="just"/>
            <a:r>
              <a:rPr lang="ru-RU" alt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системы управления и распоряжения муниципальным имуществом, увеличение доходов от его использования; </a:t>
            </a:r>
          </a:p>
        </p:txBody>
      </p:sp>
    </p:spTree>
    <p:extLst>
      <p:ext uri="{BB962C8B-B14F-4D97-AF65-F5344CB8AC3E}">
        <p14:creationId xmlns:p14="http://schemas.microsoft.com/office/powerpoint/2010/main" val="159575049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78618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3"/>
          <p:cNvSpPr txBox="1">
            <a:spLocks/>
          </p:cNvSpPr>
          <p:nvPr/>
        </p:nvSpPr>
        <p:spPr>
          <a:xfrm>
            <a:off x="3707904" y="-243408"/>
            <a:ext cx="5436096" cy="746144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9600" b="1" i="1" u="sng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Доходы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 smtClean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поступающие в бюджет поселения денежные средства.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ru-RU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Расходы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бюджета </a:t>
            </a:r>
            <a:r>
              <a:rPr lang="ru-RU" sz="9600" dirty="0">
                <a:latin typeface="Times New Roman" pitchFamily="18" charset="0"/>
                <a:cs typeface="Times New Roman" pitchFamily="18" charset="0"/>
              </a:rPr>
              <a:t>Новоселовского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сельского поселения– выплачиваемые из бюджета поселения денежные средства.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1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Дефицит бюджета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расходов над доходами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об источниках покрытия дефицита: использовать имеющиеся остатки, взять в долг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(кредит).</a:t>
            </a:r>
            <a:r>
              <a:rPr kumimoji="0" lang="ru-RU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x-none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Профицит бюджета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это</a:t>
            </a:r>
            <a:r>
              <a:rPr kumimoji="0" lang="ru-RU" sz="9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превышение доходов над расходами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его наличии при</a:t>
            </a:r>
            <a:r>
              <a:rPr kumimoji="0" lang="x-none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нимается решение как использовать: накапливать резервы, остатки, погашать долг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79512" y="0"/>
            <a:ext cx="8964488" cy="1700808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9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Бюджетный процесс</a:t>
            </a:r>
            <a:r>
              <a:rPr kumimoji="0" lang="ru-RU" sz="9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– законодательно регламентированная деятельность по составлению и рассмотрению проекта бюджета, утверждению и исполнению бюджета, контролю за его исполнением, составлению, внешней проверке, рассмотрению и утверждению бюджетной отчётности.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6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8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    </a:t>
            </a:r>
            <a: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8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Oval 27"/>
          <p:cNvSpPr>
            <a:spLocks noChangeArrowheads="1"/>
          </p:cNvSpPr>
          <p:nvPr/>
        </p:nvSpPr>
        <p:spPr bwMode="auto">
          <a:xfrm>
            <a:off x="3635375" y="3068638"/>
            <a:ext cx="2519363" cy="1512887"/>
          </a:xfrm>
          <a:prstGeom prst="ellipse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Бюджетный</a:t>
            </a: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</a:rPr>
              <a:t>процесс</a:t>
            </a:r>
          </a:p>
        </p:txBody>
      </p:sp>
      <p:sp>
        <p:nvSpPr>
          <p:cNvPr id="4" name="Oval 29"/>
          <p:cNvSpPr>
            <a:spLocks noChangeArrowheads="1"/>
          </p:cNvSpPr>
          <p:nvPr/>
        </p:nvSpPr>
        <p:spPr bwMode="auto">
          <a:xfrm>
            <a:off x="755650" y="2133600"/>
            <a:ext cx="2736850" cy="1584325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Утверждение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отчёта об исполнении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 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предыдущего года</a:t>
            </a:r>
          </a:p>
        </p:txBody>
      </p:sp>
      <p:sp>
        <p:nvSpPr>
          <p:cNvPr id="5" name="Oval 30"/>
          <p:cNvSpPr>
            <a:spLocks noChangeArrowheads="1"/>
          </p:cNvSpPr>
          <p:nvPr/>
        </p:nvSpPr>
        <p:spPr bwMode="auto">
          <a:xfrm>
            <a:off x="971550" y="4005263"/>
            <a:ext cx="2665413" cy="15113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Формирование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отчёта об исполнении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предыдущего года</a:t>
            </a:r>
          </a:p>
        </p:txBody>
      </p:sp>
      <p:sp>
        <p:nvSpPr>
          <p:cNvPr id="6" name="Oval 31"/>
          <p:cNvSpPr>
            <a:spLocks noChangeArrowheads="1"/>
          </p:cNvSpPr>
          <p:nvPr/>
        </p:nvSpPr>
        <p:spPr bwMode="auto">
          <a:xfrm>
            <a:off x="3563938" y="4941888"/>
            <a:ext cx="29527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Исполнение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в текущем году</a:t>
            </a:r>
          </a:p>
        </p:txBody>
      </p:sp>
      <p:sp>
        <p:nvSpPr>
          <p:cNvPr id="7" name="Oval 32"/>
          <p:cNvSpPr>
            <a:spLocks noChangeArrowheads="1"/>
          </p:cNvSpPr>
          <p:nvPr/>
        </p:nvSpPr>
        <p:spPr bwMode="auto">
          <a:xfrm>
            <a:off x="6300788" y="4005263"/>
            <a:ext cx="2520950" cy="1439862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Утверждение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очередного года</a:t>
            </a:r>
          </a:p>
        </p:txBody>
      </p:sp>
      <p:sp>
        <p:nvSpPr>
          <p:cNvPr id="8" name="Oval 33"/>
          <p:cNvSpPr>
            <a:spLocks noChangeArrowheads="1"/>
          </p:cNvSpPr>
          <p:nvPr/>
        </p:nvSpPr>
        <p:spPr bwMode="auto">
          <a:xfrm>
            <a:off x="6227763" y="2276475"/>
            <a:ext cx="2447925" cy="1439863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Рассмотрение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проекта 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очередного года</a:t>
            </a:r>
          </a:p>
        </p:txBody>
      </p:sp>
      <p:sp>
        <p:nvSpPr>
          <p:cNvPr id="9" name="Oval 34"/>
          <p:cNvSpPr>
            <a:spLocks noChangeArrowheads="1"/>
          </p:cNvSpPr>
          <p:nvPr/>
        </p:nvSpPr>
        <p:spPr bwMode="auto">
          <a:xfrm>
            <a:off x="3419475" y="1557338"/>
            <a:ext cx="2736850" cy="1295400"/>
          </a:xfrm>
          <a:prstGeom prst="ellipse">
            <a:avLst/>
          </a:prstGeom>
          <a:blipFill>
            <a:blip r:embed="rId3" cstate="print"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Составление 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проекта бюджета</a:t>
            </a:r>
          </a:p>
          <a:p>
            <a:pPr algn="ctr" eaLnBrk="1" hangingPunct="1"/>
            <a:r>
              <a:rPr lang="ru-RU" altLang="ru-RU" b="1" dirty="0">
                <a:solidFill>
                  <a:schemeClr val="bg1"/>
                </a:solidFill>
              </a:rPr>
              <a:t> очередного года</a:t>
            </a:r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3419475" y="3213100"/>
            <a:ext cx="360363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4787900" y="28527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" name="Line 37"/>
          <p:cNvSpPr>
            <a:spLocks noChangeShapeType="1"/>
          </p:cNvSpPr>
          <p:nvPr/>
        </p:nvSpPr>
        <p:spPr bwMode="auto">
          <a:xfrm flipV="1">
            <a:off x="6084888" y="3357563"/>
            <a:ext cx="2873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" name="Line 38"/>
          <p:cNvSpPr>
            <a:spLocks noChangeShapeType="1"/>
          </p:cNvSpPr>
          <p:nvPr/>
        </p:nvSpPr>
        <p:spPr bwMode="auto">
          <a:xfrm flipH="1">
            <a:off x="3419475" y="4076700"/>
            <a:ext cx="288925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" name="Line 39"/>
          <p:cNvSpPr>
            <a:spLocks noChangeShapeType="1"/>
          </p:cNvSpPr>
          <p:nvPr/>
        </p:nvSpPr>
        <p:spPr bwMode="auto">
          <a:xfrm>
            <a:off x="4859338" y="4581525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Line 40"/>
          <p:cNvSpPr>
            <a:spLocks noChangeShapeType="1"/>
          </p:cNvSpPr>
          <p:nvPr/>
        </p:nvSpPr>
        <p:spPr bwMode="auto">
          <a:xfrm>
            <a:off x="6011863" y="4149725"/>
            <a:ext cx="4318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6" name="AutoShape 49"/>
          <p:cNvSpPr>
            <a:spLocks noChangeArrowheads="1"/>
          </p:cNvSpPr>
          <p:nvPr/>
        </p:nvSpPr>
        <p:spPr bwMode="auto">
          <a:xfrm>
            <a:off x="8604250" y="3284538"/>
            <a:ext cx="360363" cy="1152525"/>
          </a:xfrm>
          <a:prstGeom prst="curvedLeftArrow">
            <a:avLst>
              <a:gd name="adj1" fmla="val 61314"/>
              <a:gd name="adj2" fmla="val 125279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7" name="AutoShape 52"/>
          <p:cNvSpPr>
            <a:spLocks noChangeArrowheads="1"/>
          </p:cNvSpPr>
          <p:nvPr/>
        </p:nvSpPr>
        <p:spPr bwMode="auto">
          <a:xfrm rot="21000000">
            <a:off x="2700338" y="1773238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8" name="AutoShape 53"/>
          <p:cNvSpPr>
            <a:spLocks noChangeArrowheads="1"/>
          </p:cNvSpPr>
          <p:nvPr/>
        </p:nvSpPr>
        <p:spPr bwMode="auto">
          <a:xfrm rot="1200000">
            <a:off x="6227763" y="1916113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19" name="AutoShape 55"/>
          <p:cNvSpPr>
            <a:spLocks noChangeArrowheads="1"/>
          </p:cNvSpPr>
          <p:nvPr/>
        </p:nvSpPr>
        <p:spPr bwMode="auto">
          <a:xfrm rot="9600000">
            <a:off x="6516688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0" name="AutoShape 56"/>
          <p:cNvSpPr>
            <a:spLocks noChangeArrowheads="1"/>
          </p:cNvSpPr>
          <p:nvPr/>
        </p:nvSpPr>
        <p:spPr bwMode="auto">
          <a:xfrm rot="12000000">
            <a:off x="2843213" y="5445125"/>
            <a:ext cx="719137" cy="431800"/>
          </a:xfrm>
          <a:prstGeom prst="rightArrow">
            <a:avLst>
              <a:gd name="adj1" fmla="val 50000"/>
              <a:gd name="adj2" fmla="val 41636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21" name="AutoShape 58"/>
          <p:cNvSpPr>
            <a:spLocks noChangeArrowheads="1"/>
          </p:cNvSpPr>
          <p:nvPr/>
        </p:nvSpPr>
        <p:spPr bwMode="auto">
          <a:xfrm rot="16200000">
            <a:off x="215106" y="3680620"/>
            <a:ext cx="1152525" cy="360362"/>
          </a:xfrm>
          <a:prstGeom prst="curvedDownArrow">
            <a:avLst>
              <a:gd name="adj1" fmla="val 63965"/>
              <a:gd name="adj2" fmla="val 127930"/>
              <a:gd name="adj3" fmla="val 33333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95536" y="0"/>
            <a:ext cx="8496944" cy="1268760"/>
          </a:xfrm>
          <a:prstGeom prst="rect">
            <a:avLst/>
          </a:prstGeo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i="1" kern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Доходы бюджета</a:t>
            </a:r>
            <a:r>
              <a:rPr lang="ru-RU" altLang="ru-RU" sz="2400" b="1" kern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– поступающие в бюджет денежные средства, за исключением средств, являющихся источниками финансирования дефицита</a:t>
            </a:r>
          </a:p>
        </p:txBody>
      </p:sp>
      <p:sp>
        <p:nvSpPr>
          <p:cNvPr id="3" name="Rectangle 19"/>
          <p:cNvSpPr>
            <a:spLocks noChangeArrowheads="1"/>
          </p:cNvSpPr>
          <p:nvPr/>
        </p:nvSpPr>
        <p:spPr bwMode="auto">
          <a:xfrm>
            <a:off x="0" y="3140968"/>
            <a:ext cx="3347864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от уплаты </a:t>
            </a: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налогов, установленных </a:t>
            </a:r>
          </a:p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Налоговым Кодексом РФ: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 </a:t>
            </a:r>
            <a:r>
              <a:rPr lang="ru-RU" alt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доходы </a:t>
            </a:r>
            <a:endParaRPr lang="ru-RU" altLang="ru-RU" sz="20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физических лиц;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единый сельскохозяйственный </a:t>
            </a:r>
          </a:p>
          <a:p>
            <a:pPr algn="ctr"/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налог;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налоги на имущество;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земельный налог;</a:t>
            </a:r>
            <a:endParaRPr lang="ru-RU" altLang="ru-RU" sz="2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sz="2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госпошлина</a:t>
            </a:r>
          </a:p>
        </p:txBody>
      </p:sp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3419872" y="3212976"/>
            <a:ext cx="2736304" cy="3645024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Платежи, установленные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законодательством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Федерации: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доходы </a:t>
            </a:r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использования</a:t>
            </a:r>
          </a:p>
          <a:p>
            <a:pPr algn="ctr"/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  <a:endParaRPr lang="ru-RU" alt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имущества;</a:t>
            </a:r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доходы от </a:t>
            </a:r>
          </a:p>
          <a:p>
            <a:pPr algn="ctr"/>
            <a:r>
              <a:rPr lang="ru-RU" alt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компенсации затрат</a:t>
            </a:r>
            <a:endParaRPr lang="ru-RU" alt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6300192" y="3140968"/>
            <a:ext cx="2838415" cy="3717032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Поступления от </a:t>
            </a:r>
            <a:r>
              <a:rPr lang="ru-RU" alt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других бюджетов:     </a:t>
            </a: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Федерации;</a:t>
            </a:r>
            <a:endParaRPr lang="ru-RU" alt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</a:t>
            </a: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Федерации;</a:t>
            </a:r>
            <a:endParaRPr lang="ru-RU" alt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бюджетам бюджетной системы Российской Федерации (межбюджетные субсидии</a:t>
            </a:r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pPr algn="ctr"/>
            <a:r>
              <a:rPr lang="ru-RU" altLang="ru-RU" sz="16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</a:t>
            </a:r>
            <a:r>
              <a:rPr lang="ru-RU" alt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endParaRPr lang="ru-RU" altLang="ru-RU" sz="16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22"/>
          <p:cNvSpPr>
            <a:spLocks noChangeArrowheads="1"/>
          </p:cNvSpPr>
          <p:nvPr/>
        </p:nvSpPr>
        <p:spPr bwMode="auto">
          <a:xfrm>
            <a:off x="1475656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738031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sp>
        <p:nvSpPr>
          <p:cNvPr id="8" name="AutoShape 24"/>
          <p:cNvSpPr>
            <a:spLocks noChangeArrowheads="1"/>
          </p:cNvSpPr>
          <p:nvPr/>
        </p:nvSpPr>
        <p:spPr bwMode="auto">
          <a:xfrm>
            <a:off x="4499992" y="2636912"/>
            <a:ext cx="504825" cy="492125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5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ru-RU" altLang="ru-RU"/>
          </a:p>
        </p:txBody>
      </p:sp>
      <p:grpSp>
        <p:nvGrpSpPr>
          <p:cNvPr id="9" name="Organization Chart 10"/>
          <p:cNvGrpSpPr>
            <a:grpSpLocks/>
          </p:cNvGrpSpPr>
          <p:nvPr/>
        </p:nvGrpSpPr>
        <p:grpSpPr bwMode="auto">
          <a:xfrm>
            <a:off x="252344" y="1197323"/>
            <a:ext cx="8711841" cy="1471613"/>
            <a:chOff x="73" y="874"/>
            <a:chExt cx="4748" cy="927"/>
          </a:xfrm>
          <a:blipFill>
            <a:blip r:embed="rId2"/>
            <a:tile tx="0" ty="0" sx="100000" sy="100000" flip="none" algn="tl"/>
          </a:blipFill>
        </p:grpSpPr>
        <p:cxnSp>
          <p:nvCxnSpPr>
            <p:cNvPr id="10" name="_s8196"/>
            <p:cNvCxnSpPr>
              <a:cxnSpLocks noChangeShapeType="1"/>
              <a:stCxn id="16" idx="0"/>
              <a:endCxn id="13" idx="2"/>
            </p:cNvCxnSpPr>
            <p:nvPr/>
          </p:nvCxnSpPr>
          <p:spPr bwMode="auto">
            <a:xfrm rot="16200000" flipV="1">
              <a:off x="3237" y="420"/>
              <a:ext cx="137" cy="167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1" name="_s8197"/>
            <p:cNvCxnSpPr>
              <a:cxnSpLocks noChangeShapeType="1"/>
              <a:stCxn id="15" idx="0"/>
              <a:endCxn id="13" idx="2"/>
            </p:cNvCxnSpPr>
            <p:nvPr/>
          </p:nvCxnSpPr>
          <p:spPr bwMode="auto">
            <a:xfrm rot="16200000" flipV="1">
              <a:off x="2442" y="1214"/>
              <a:ext cx="147" cy="98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cxnSp>
          <p:nvCxnSpPr>
            <p:cNvPr id="12" name="_s8198"/>
            <p:cNvCxnSpPr>
              <a:cxnSpLocks noChangeShapeType="1"/>
            </p:cNvCxnSpPr>
            <p:nvPr/>
          </p:nvCxnSpPr>
          <p:spPr bwMode="auto">
            <a:xfrm rot="5400000" flipH="1" flipV="1">
              <a:off x="1583" y="465"/>
              <a:ext cx="137" cy="1589"/>
            </a:xfrm>
            <a:prstGeom prst="bentConnector3">
              <a:avLst>
                <a:gd name="adj1" fmla="val 50000"/>
              </a:avLst>
            </a:prstGeom>
            <a:grpFill/>
            <a:ln w="28575">
              <a:solidFill>
                <a:schemeClr val="tx1"/>
              </a:solidFill>
              <a:miter lim="800000"/>
              <a:headEnd/>
              <a:tailEnd/>
            </a:ln>
            <a:extLst/>
          </p:spPr>
        </p:cxnSp>
        <p:sp>
          <p:nvSpPr>
            <p:cNvPr id="13" name="_s8199"/>
            <p:cNvSpPr>
              <a:spLocks noChangeArrowheads="1"/>
            </p:cNvSpPr>
            <p:nvPr/>
          </p:nvSpPr>
          <p:spPr bwMode="auto">
            <a:xfrm>
              <a:off x="151" y="874"/>
              <a:ext cx="4631" cy="31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8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Доходы бюджета Новоселовского сельского поселения</a:t>
              </a:r>
            </a:p>
          </p:txBody>
        </p:sp>
        <p:sp>
          <p:nvSpPr>
            <p:cNvPr id="14" name="_s8200"/>
            <p:cNvSpPr>
              <a:spLocks noChangeArrowheads="1"/>
            </p:cNvSpPr>
            <p:nvPr/>
          </p:nvSpPr>
          <p:spPr bwMode="auto">
            <a:xfrm>
              <a:off x="73" y="1327"/>
              <a:ext cx="1609" cy="45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Налоговые доходы</a:t>
              </a:r>
            </a:p>
          </p:txBody>
        </p:sp>
        <p:sp>
          <p:nvSpPr>
            <p:cNvPr id="15" name="_s8201"/>
            <p:cNvSpPr>
              <a:spLocks noChangeArrowheads="1"/>
            </p:cNvSpPr>
            <p:nvPr/>
          </p:nvSpPr>
          <p:spPr bwMode="auto">
            <a:xfrm>
              <a:off x="1760" y="1337"/>
              <a:ext cx="1609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Неналоговые доходы</a:t>
              </a:r>
            </a:p>
          </p:txBody>
        </p:sp>
        <p:sp>
          <p:nvSpPr>
            <p:cNvPr id="16" name="_s8202"/>
            <p:cNvSpPr>
              <a:spLocks noChangeArrowheads="1"/>
            </p:cNvSpPr>
            <p:nvPr/>
          </p:nvSpPr>
          <p:spPr bwMode="auto">
            <a:xfrm>
              <a:off x="3467" y="1327"/>
              <a:ext cx="1354" cy="464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horz" wrap="none" lIns="86868" tIns="43434" rIns="86868" bIns="43434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Безвозмездные 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cs typeface="Times New Roman" pitchFamily="18" charset="0"/>
                </a:rPr>
                <a:t>поступления</a:t>
              </a:r>
            </a:p>
          </p:txBody>
        </p:sp>
      </p:grp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467544" y="0"/>
            <a:ext cx="8280920" cy="1143000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1" sz="4400" baseline="0">
                <a:ln w="12700">
                  <a:solidFill>
                    <a:schemeClr val="tx1">
                      <a:tint val="95000"/>
                    </a:schemeClr>
                  </a:solidFill>
                </a:ln>
                <a:gradFill>
                  <a:gsLst>
                    <a:gs pos="0">
                      <a:schemeClr val="tx1">
                        <a:tint val="65000"/>
                      </a:schemeClr>
                    </a:gs>
                    <a:gs pos="49900">
                      <a:schemeClr val="tx1">
                        <a:tint val="95000"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tint val="95000"/>
                      </a:schemeClr>
                    </a:gs>
                  </a:gsLst>
                  <a:lin ang="5400000" scaled="1"/>
                </a:gradFill>
                <a:effectLst>
                  <a:outerShdw blurRad="127000" algn="tl" rotWithShape="0">
                    <a:schemeClr val="bg1">
                      <a:alpha val="5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сведения </a:t>
            </a:r>
            <a:b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200" b="1" kern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 межбюджетных отношениях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323528" y="1124744"/>
            <a:ext cx="8496944" cy="1105921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"/>
              <a:buChar char="n"/>
              <a:defRPr kumimoji="1" sz="3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tx2">
                  <a:shade val="75000"/>
                </a:schemeClr>
              </a:buClr>
              <a:buSzPct val="85000"/>
              <a:buFont typeface="Wingdings"/>
              <a:buChar char="n"/>
              <a:defRPr kumimoji="1" sz="28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4">
                  <a:shade val="50000"/>
                </a:schemeClr>
              </a:buClr>
              <a:buSzPct val="75000"/>
              <a:buFont typeface="Wingdings"/>
              <a:buChar char="n"/>
              <a:defRPr kumimoji="1" sz="2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6">
                  <a:shade val="50000"/>
                </a:schemeClr>
              </a:buClr>
              <a:buSzPct val="75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3">
                  <a:shade val="50000"/>
                </a:schemeClr>
              </a:buClr>
              <a:buSzPct val="70000"/>
              <a:buFont typeface="Wingdings"/>
              <a:buChar char="n"/>
              <a:defRPr kumimoji="1" sz="20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2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5">
                  <a:shade val="50000"/>
                </a:schemeClr>
              </a:buClr>
              <a:buSzPct val="6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50000"/>
              <a:buFont typeface="Wingdings"/>
              <a:buChar char="n"/>
              <a:defRPr kumimoji="1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90000"/>
              </a:lnSpc>
            </a:pPr>
            <a:r>
              <a:rPr lang="ru-RU" altLang="ru-RU" sz="2000" b="1" i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r>
              <a:rPr lang="ru-RU" altLang="ru-RU" sz="20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это взаимоотношения между публично-правовыми образованиями по вопросам регулирования бюджетных правоотношений, организации и осуществления бюджетного процесса.</a:t>
            </a:r>
          </a:p>
          <a:p>
            <a:pPr>
              <a:lnSpc>
                <a:spcPct val="90000"/>
              </a:lnSpc>
            </a:pPr>
            <a:endParaRPr lang="ru-RU" altLang="ru-RU" sz="1600" kern="0" dirty="0" smtClean="0"/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2195736" y="2420888"/>
            <a:ext cx="4464496" cy="2376264"/>
          </a:xfrm>
          <a:prstGeom prst="octagon">
            <a:avLst>
              <a:gd name="adj" fmla="val 29287"/>
            </a:avLst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</a:t>
            </a:r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это средства,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предоставляемые одним бюджетом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другому бюджету бюджетной системы </a:t>
            </a:r>
          </a:p>
          <a:p>
            <a:pPr algn="ctr"/>
            <a:r>
              <a:rPr lang="ru-RU" alt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Российской Федерации</a:t>
            </a:r>
          </a:p>
        </p:txBody>
      </p:sp>
      <p:sp>
        <p:nvSpPr>
          <p:cNvPr id="5" name="Document"/>
          <p:cNvSpPr>
            <a:spLocks noEditPoints="1" noChangeArrowheads="1"/>
          </p:cNvSpPr>
          <p:nvPr/>
        </p:nvSpPr>
        <p:spPr bwMode="auto">
          <a:xfrm>
            <a:off x="250825" y="2349500"/>
            <a:ext cx="1352550" cy="180975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Document"/>
          <p:cNvSpPr>
            <a:spLocks noEditPoints="1" noChangeArrowheads="1"/>
          </p:cNvSpPr>
          <p:nvPr/>
        </p:nvSpPr>
        <p:spPr bwMode="auto">
          <a:xfrm>
            <a:off x="0" y="2420888"/>
            <a:ext cx="2017713" cy="21590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Дотации (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 лат. "</a:t>
            </a:r>
            <a:r>
              <a:rPr lang="en-US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Dotatio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 дар, пожертвование</a:t>
            </a: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–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предоставляются без определения конкретной цели их использования</a:t>
            </a:r>
            <a:endParaRPr lang="ru-RU" sz="16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Document"/>
          <p:cNvSpPr>
            <a:spLocks noEditPoints="1" noChangeArrowheads="1"/>
          </p:cNvSpPr>
          <p:nvPr/>
        </p:nvSpPr>
        <p:spPr bwMode="auto">
          <a:xfrm>
            <a:off x="6732588" y="2420938"/>
            <a:ext cx="2305050" cy="2087562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Иные межбюджетные трансферты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предоставляются на определённые цели</a:t>
            </a:r>
          </a:p>
        </p:txBody>
      </p:sp>
      <p:sp>
        <p:nvSpPr>
          <p:cNvPr id="8" name="Document"/>
          <p:cNvSpPr>
            <a:spLocks noEditPoints="1" noChangeArrowheads="1"/>
          </p:cNvSpPr>
          <p:nvPr/>
        </p:nvSpPr>
        <p:spPr bwMode="auto">
          <a:xfrm>
            <a:off x="1" y="4869160"/>
            <a:ext cx="3563888" cy="1988839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sz="16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sz="16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Subvenire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</a:t>
            </a:r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приходить на помощь) – предоставляются на финансирование "переданных" другим публично-правовым образованиям полномочий</a:t>
            </a:r>
          </a:p>
        </p:txBody>
      </p:sp>
      <p:sp>
        <p:nvSpPr>
          <p:cNvPr id="9" name="Document"/>
          <p:cNvSpPr>
            <a:spLocks noEditPoints="1" noChangeArrowheads="1"/>
          </p:cNvSpPr>
          <p:nvPr/>
        </p:nvSpPr>
        <p:spPr bwMode="auto">
          <a:xfrm>
            <a:off x="5004048" y="4869160"/>
            <a:ext cx="3888432" cy="182880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rgbClr val="D8EBB3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>
              <a:defRPr/>
            </a:pPr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(от лат. "</a:t>
            </a:r>
            <a:r>
              <a:rPr lang="en-US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Subsidium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" – поддержка) – предоставляются на условиях долевого </a:t>
            </a:r>
            <a:r>
              <a:rPr lang="ru-RU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расходов других бюджетов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4242</TotalTime>
  <Words>1111</Words>
  <Application>Microsoft Office PowerPoint</Application>
  <PresentationFormat>Экран (4:3)</PresentationFormat>
  <Paragraphs>280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Times New Roman</vt:lpstr>
      <vt:lpstr>Wingdings</vt:lpstr>
      <vt:lpstr>Wingdings 2</vt:lpstr>
      <vt:lpstr>Тема Office</vt:lpstr>
      <vt:lpstr>Презентация PowerPoint</vt:lpstr>
      <vt:lpstr>Уважаемые жители        Новоселовского сельского поселения!</vt:lpstr>
      <vt:lpstr>Презентация PowerPoint</vt:lpstr>
      <vt:lpstr>На чем основано составление проекта бюджета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доходная часть бюджета  тыс. руб.</vt:lpstr>
      <vt:lpstr>Расходы бюджета</vt:lpstr>
      <vt:lpstr>Презентация PowerPoint</vt:lpstr>
      <vt:lpstr>Презентация PowerPoint</vt:lpstr>
      <vt:lpstr>Контактная информация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Давыдова</dc:creator>
  <cp:lastModifiedBy>user</cp:lastModifiedBy>
  <cp:revision>552</cp:revision>
  <cp:lastPrinted>2014-12-09T07:54:47Z</cp:lastPrinted>
  <dcterms:created xsi:type="dcterms:W3CDTF">2014-11-13T03:58:22Z</dcterms:created>
  <dcterms:modified xsi:type="dcterms:W3CDTF">2019-02-19T10:29:44Z</dcterms:modified>
</cp:coreProperties>
</file>